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313" r:id="rId3"/>
    <p:sldId id="315" r:id="rId4"/>
    <p:sldId id="333" r:id="rId5"/>
    <p:sldId id="336" r:id="rId6"/>
    <p:sldId id="343" r:id="rId7"/>
    <p:sldId id="344" r:id="rId8"/>
    <p:sldId id="347" r:id="rId9"/>
    <p:sldId id="335" r:id="rId10"/>
    <p:sldId id="345" r:id="rId11"/>
    <p:sldId id="346" r:id="rId12"/>
    <p:sldId id="332" r:id="rId13"/>
  </p:sldIdLst>
  <p:sldSz cx="9144000" cy="6858000" type="screen4x3"/>
  <p:notesSz cx="6858000" cy="10001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CC0000"/>
    <a:srgbClr val="008000"/>
    <a:srgbClr val="FF00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501650"/>
          </a:xfrm>
          <a:prstGeom prst="rect">
            <a:avLst/>
          </a:prstGeom>
        </p:spPr>
        <p:txBody>
          <a:bodyPr vert="horz" lIns="188149" tIns="94074" rIns="188149" bIns="94074" rtlCol="0"/>
          <a:lstStyle>
            <a:lvl1pPr algn="l">
              <a:defRPr sz="2500"/>
            </a:lvl1pPr>
          </a:lstStyle>
          <a:p>
            <a:pPr>
              <a:defRPr/>
            </a:pPr>
            <a:endParaRPr lang="de-CH"/>
          </a:p>
        </p:txBody>
      </p:sp>
      <p:sp>
        <p:nvSpPr>
          <p:cNvPr id="3" name="Datumsplatzhalter 2"/>
          <p:cNvSpPr>
            <a:spLocks noGrp="1"/>
          </p:cNvSpPr>
          <p:nvPr>
            <p:ph type="dt" sz="quarter" idx="1"/>
          </p:nvPr>
        </p:nvSpPr>
        <p:spPr>
          <a:xfrm>
            <a:off x="3883025" y="0"/>
            <a:ext cx="2974975" cy="501650"/>
          </a:xfrm>
          <a:prstGeom prst="rect">
            <a:avLst/>
          </a:prstGeom>
        </p:spPr>
        <p:txBody>
          <a:bodyPr vert="horz" lIns="188149" tIns="94074" rIns="188149" bIns="94074" rtlCol="0"/>
          <a:lstStyle>
            <a:lvl1pPr algn="r">
              <a:defRPr sz="2500"/>
            </a:lvl1pPr>
          </a:lstStyle>
          <a:p>
            <a:pPr>
              <a:defRPr/>
            </a:pPr>
            <a:fld id="{998B8B43-6153-411E-8878-65550499907D}" type="datetimeFigureOut">
              <a:rPr lang="de-CH"/>
              <a:pPr>
                <a:defRPr/>
              </a:pPr>
              <a:t>19.05.2013</a:t>
            </a:fld>
            <a:endParaRPr lang="de-CH"/>
          </a:p>
        </p:txBody>
      </p:sp>
      <p:sp>
        <p:nvSpPr>
          <p:cNvPr id="4" name="Fußzeilenplatzhalter 3"/>
          <p:cNvSpPr>
            <a:spLocks noGrp="1"/>
          </p:cNvSpPr>
          <p:nvPr>
            <p:ph type="ftr" sz="quarter" idx="2"/>
          </p:nvPr>
        </p:nvSpPr>
        <p:spPr>
          <a:xfrm>
            <a:off x="0" y="9499600"/>
            <a:ext cx="2971800" cy="498475"/>
          </a:xfrm>
          <a:prstGeom prst="rect">
            <a:avLst/>
          </a:prstGeom>
        </p:spPr>
        <p:txBody>
          <a:bodyPr vert="horz" lIns="188149" tIns="94074" rIns="188149" bIns="94074" rtlCol="0" anchor="b"/>
          <a:lstStyle>
            <a:lvl1pPr algn="l">
              <a:defRPr sz="2500"/>
            </a:lvl1pPr>
          </a:lstStyle>
          <a:p>
            <a:pPr>
              <a:defRPr/>
            </a:pPr>
            <a:endParaRPr lang="de-CH"/>
          </a:p>
        </p:txBody>
      </p:sp>
      <p:sp>
        <p:nvSpPr>
          <p:cNvPr id="5" name="Foliennummernplatzhalter 4"/>
          <p:cNvSpPr>
            <a:spLocks noGrp="1"/>
          </p:cNvSpPr>
          <p:nvPr>
            <p:ph type="sldNum" sz="quarter" idx="3"/>
          </p:nvPr>
        </p:nvSpPr>
        <p:spPr>
          <a:xfrm>
            <a:off x="3883025" y="9499600"/>
            <a:ext cx="2974975" cy="498475"/>
          </a:xfrm>
          <a:prstGeom prst="rect">
            <a:avLst/>
          </a:prstGeom>
        </p:spPr>
        <p:txBody>
          <a:bodyPr vert="horz" lIns="188149" tIns="94074" rIns="188149" bIns="94074" rtlCol="0" anchor="b"/>
          <a:lstStyle>
            <a:lvl1pPr algn="r">
              <a:defRPr sz="2500"/>
            </a:lvl1pPr>
          </a:lstStyle>
          <a:p>
            <a:pPr>
              <a:defRPr/>
            </a:pPr>
            <a:fld id="{D09157D5-2A1E-4300-A638-D34797E3377A}" type="slidenum">
              <a:rPr lang="de-CH"/>
              <a:pPr>
                <a:defRPr/>
              </a:pPr>
              <a:t>‹Nr.›</a:t>
            </a:fld>
            <a:endParaRPr lang="de-CH"/>
          </a:p>
        </p:txBody>
      </p:sp>
    </p:spTree>
    <p:extLst>
      <p:ext uri="{BB962C8B-B14F-4D97-AF65-F5344CB8AC3E}">
        <p14:creationId xmlns:p14="http://schemas.microsoft.com/office/powerpoint/2010/main" val="394407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501650"/>
          </a:xfrm>
          <a:prstGeom prst="rect">
            <a:avLst/>
          </a:prstGeom>
        </p:spPr>
        <p:txBody>
          <a:bodyPr vert="horz" lIns="188149" tIns="94074" rIns="188149" bIns="94074" rtlCol="0"/>
          <a:lstStyle>
            <a:lvl1pPr algn="l">
              <a:defRPr sz="2500"/>
            </a:lvl1pPr>
          </a:lstStyle>
          <a:p>
            <a:pPr>
              <a:defRPr/>
            </a:pPr>
            <a:endParaRPr lang="de-CH"/>
          </a:p>
        </p:txBody>
      </p:sp>
      <p:sp>
        <p:nvSpPr>
          <p:cNvPr id="3" name="Datumsplatzhalter 2"/>
          <p:cNvSpPr>
            <a:spLocks noGrp="1"/>
          </p:cNvSpPr>
          <p:nvPr>
            <p:ph type="dt" idx="1"/>
          </p:nvPr>
        </p:nvSpPr>
        <p:spPr>
          <a:xfrm>
            <a:off x="3883025" y="0"/>
            <a:ext cx="2974975" cy="501650"/>
          </a:xfrm>
          <a:prstGeom prst="rect">
            <a:avLst/>
          </a:prstGeom>
        </p:spPr>
        <p:txBody>
          <a:bodyPr vert="horz" lIns="188149" tIns="94074" rIns="188149" bIns="94074" rtlCol="0"/>
          <a:lstStyle>
            <a:lvl1pPr algn="r">
              <a:defRPr sz="2500"/>
            </a:lvl1pPr>
          </a:lstStyle>
          <a:p>
            <a:pPr>
              <a:defRPr/>
            </a:pPr>
            <a:fld id="{707A7B17-2BF6-4550-9676-E77F5D126C74}" type="datetimeFigureOut">
              <a:rPr lang="de-CH"/>
              <a:pPr>
                <a:defRPr/>
              </a:pPr>
              <a:t>19.05.2013</a:t>
            </a:fld>
            <a:endParaRPr lang="de-CH"/>
          </a:p>
        </p:txBody>
      </p:sp>
      <p:sp>
        <p:nvSpPr>
          <p:cNvPr id="4" name="Folienbildplatzhalter 3"/>
          <p:cNvSpPr>
            <a:spLocks noGrp="1" noRot="1" noChangeAspect="1"/>
          </p:cNvSpPr>
          <p:nvPr>
            <p:ph type="sldImg" idx="2"/>
          </p:nvPr>
        </p:nvSpPr>
        <p:spPr>
          <a:xfrm>
            <a:off x="928688" y="750888"/>
            <a:ext cx="5002212" cy="3751262"/>
          </a:xfrm>
          <a:prstGeom prst="rect">
            <a:avLst/>
          </a:prstGeom>
          <a:noFill/>
          <a:ln w="12700">
            <a:solidFill>
              <a:prstClr val="black"/>
            </a:solidFill>
          </a:ln>
        </p:spPr>
        <p:txBody>
          <a:bodyPr vert="horz" lIns="188149" tIns="94074" rIns="188149" bIns="94074" rtlCol="0" anchor="ctr"/>
          <a:lstStyle/>
          <a:p>
            <a:pPr lvl="0"/>
            <a:endParaRPr lang="de-CH" noProof="0" smtClean="0"/>
          </a:p>
        </p:txBody>
      </p:sp>
      <p:sp>
        <p:nvSpPr>
          <p:cNvPr id="5" name="Notizenplatzhalter 4"/>
          <p:cNvSpPr>
            <a:spLocks noGrp="1"/>
          </p:cNvSpPr>
          <p:nvPr>
            <p:ph type="body" sz="quarter" idx="3"/>
          </p:nvPr>
        </p:nvSpPr>
        <p:spPr>
          <a:xfrm>
            <a:off x="685800" y="4749800"/>
            <a:ext cx="5486400" cy="4502150"/>
          </a:xfrm>
          <a:prstGeom prst="rect">
            <a:avLst/>
          </a:prstGeom>
        </p:spPr>
        <p:txBody>
          <a:bodyPr vert="horz" lIns="188149" tIns="94074" rIns="188149" bIns="94074"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0" y="9499600"/>
            <a:ext cx="2971800" cy="498475"/>
          </a:xfrm>
          <a:prstGeom prst="rect">
            <a:avLst/>
          </a:prstGeom>
        </p:spPr>
        <p:txBody>
          <a:bodyPr vert="horz" lIns="188149" tIns="94074" rIns="188149" bIns="94074" rtlCol="0" anchor="b"/>
          <a:lstStyle>
            <a:lvl1pPr algn="l">
              <a:defRPr sz="2500"/>
            </a:lvl1pPr>
          </a:lstStyle>
          <a:p>
            <a:pPr>
              <a:defRPr/>
            </a:pPr>
            <a:endParaRPr lang="de-CH"/>
          </a:p>
        </p:txBody>
      </p:sp>
      <p:sp>
        <p:nvSpPr>
          <p:cNvPr id="7" name="Foliennummernplatzhalter 6"/>
          <p:cNvSpPr>
            <a:spLocks noGrp="1"/>
          </p:cNvSpPr>
          <p:nvPr>
            <p:ph type="sldNum" sz="quarter" idx="5"/>
          </p:nvPr>
        </p:nvSpPr>
        <p:spPr>
          <a:xfrm>
            <a:off x="3883025" y="9499600"/>
            <a:ext cx="2974975" cy="498475"/>
          </a:xfrm>
          <a:prstGeom prst="rect">
            <a:avLst/>
          </a:prstGeom>
        </p:spPr>
        <p:txBody>
          <a:bodyPr vert="horz" lIns="188149" tIns="94074" rIns="188149" bIns="94074" rtlCol="0" anchor="b"/>
          <a:lstStyle>
            <a:lvl1pPr algn="r">
              <a:defRPr sz="2500"/>
            </a:lvl1pPr>
          </a:lstStyle>
          <a:p>
            <a:pPr>
              <a:defRPr/>
            </a:pPr>
            <a:fld id="{60EFB507-C123-422D-9834-54D2E204D2DC}" type="slidenum">
              <a:rPr lang="de-CH"/>
              <a:pPr>
                <a:defRPr/>
              </a:pPr>
              <a:t>‹Nr.›</a:t>
            </a:fld>
            <a:endParaRPr lang="de-CH"/>
          </a:p>
        </p:txBody>
      </p:sp>
    </p:spTree>
    <p:extLst>
      <p:ext uri="{BB962C8B-B14F-4D97-AF65-F5344CB8AC3E}">
        <p14:creationId xmlns:p14="http://schemas.microsoft.com/office/powerpoint/2010/main" val="1058339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1103DE-FBF8-4B28-A913-BECDA58602BE}" type="slidenum">
              <a:rPr lang="de-CH" smtClean="0"/>
              <a:pPr eaLnBrk="1" hangingPunct="1"/>
              <a:t>1</a:t>
            </a:fld>
            <a:endParaRPr lang="de-C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57279D-8EF1-470E-B13F-FBB73EDFB62E}" type="slidenum">
              <a:rPr lang="de-CH" smtClean="0"/>
              <a:pPr eaLnBrk="1" hangingPunct="1"/>
              <a:t>10</a:t>
            </a:fld>
            <a:endParaRPr lang="de-CH"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BE0238-09C3-4DE8-928F-76C0132AFB26}" type="slidenum">
              <a:rPr lang="de-CH" smtClean="0"/>
              <a:pPr eaLnBrk="1" hangingPunct="1"/>
              <a:t>11</a:t>
            </a:fld>
            <a:endParaRPr lang="de-CH"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5F59409-A7B5-4B2D-BCE6-1F7618FABEBF}" type="slidenum">
              <a:rPr lang="de-CH" smtClean="0"/>
              <a:pPr eaLnBrk="1" hangingPunct="1"/>
              <a:t>12</a:t>
            </a:fld>
            <a:endParaRPr lang="de-C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FBAD83-E98E-49F8-A3A9-902CB820DADC}" type="slidenum">
              <a:rPr lang="de-CH" smtClean="0"/>
              <a:pPr eaLnBrk="1" hangingPunct="1"/>
              <a:t>2</a:t>
            </a:fld>
            <a:endParaRPr lang="de-C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BED868-A26D-4669-A060-77E719D2C076}" type="slidenum">
              <a:rPr lang="de-CH" smtClean="0"/>
              <a:pPr eaLnBrk="1" hangingPunct="1"/>
              <a:t>3</a:t>
            </a:fld>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10286C-8CDB-4D98-ABB9-F414E8FB3F6C}" type="slidenum">
              <a:rPr lang="de-CH" smtClean="0"/>
              <a:pPr eaLnBrk="1" hangingPunct="1"/>
              <a:t>4</a:t>
            </a:fld>
            <a:endParaRPr lang="de-CH"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D9958-EA19-44F4-85EA-04FDD6D0AB29}" type="slidenum">
              <a:rPr lang="de-CH" smtClean="0"/>
              <a:pPr eaLnBrk="1" hangingPunct="1"/>
              <a:t>5</a:t>
            </a:fld>
            <a:endParaRPr lang="de-CH"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D9958-EA19-44F4-85EA-04FDD6D0AB29}" type="slidenum">
              <a:rPr lang="de-CH" smtClean="0"/>
              <a:pPr eaLnBrk="1" hangingPunct="1"/>
              <a:t>6</a:t>
            </a:fld>
            <a:endParaRPr lang="de-CH"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15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545FF-3E3F-4589-AA2F-36BA91D5BCCA}" type="slidenum">
              <a:rPr lang="de-CH" smtClean="0"/>
              <a:pPr eaLnBrk="1" hangingPunct="1"/>
              <a:t>7</a:t>
            </a:fld>
            <a:endParaRPr lang="de-CH"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15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545FF-3E3F-4589-AA2F-36BA91D5BCCA}" type="slidenum">
              <a:rPr lang="de-CH" smtClean="0"/>
              <a:pPr eaLnBrk="1" hangingPunct="1"/>
              <a:t>8</a:t>
            </a:fld>
            <a:endParaRPr lang="de-CH"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smtClean="0"/>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57279D-8EF1-470E-B13F-FBB73EDFB62E}" type="slidenum">
              <a:rPr lang="de-CH" smtClean="0"/>
              <a:pPr eaLnBrk="1" hangingPunct="1"/>
              <a:t>9</a:t>
            </a:fld>
            <a:endParaRPr lang="de-C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C334EFC-1662-4EBE-B733-F3D74702643E}" type="slidenum">
              <a:rPr lang="de-DE"/>
              <a:pPr>
                <a:defRPr/>
              </a:pPr>
              <a:t>‹Nr.›</a:t>
            </a:fld>
            <a:endParaRPr lang="de-DE"/>
          </a:p>
        </p:txBody>
      </p:sp>
    </p:spTree>
    <p:extLst>
      <p:ext uri="{BB962C8B-B14F-4D97-AF65-F5344CB8AC3E}">
        <p14:creationId xmlns:p14="http://schemas.microsoft.com/office/powerpoint/2010/main" val="53059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C70A0F8-6A78-40F2-9FD0-CD859823A283}" type="slidenum">
              <a:rPr lang="de-DE"/>
              <a:pPr>
                <a:defRPr/>
              </a:pPr>
              <a:t>‹Nr.›</a:t>
            </a:fld>
            <a:endParaRPr lang="de-DE"/>
          </a:p>
        </p:txBody>
      </p:sp>
    </p:spTree>
    <p:extLst>
      <p:ext uri="{BB962C8B-B14F-4D97-AF65-F5344CB8AC3E}">
        <p14:creationId xmlns:p14="http://schemas.microsoft.com/office/powerpoint/2010/main" val="356018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53812C7-FFDF-482B-B9E3-7F33678D2DCF}" type="slidenum">
              <a:rPr lang="de-DE"/>
              <a:pPr>
                <a:defRPr/>
              </a:pPr>
              <a:t>‹Nr.›</a:t>
            </a:fld>
            <a:endParaRPr lang="de-DE"/>
          </a:p>
        </p:txBody>
      </p:sp>
    </p:spTree>
    <p:extLst>
      <p:ext uri="{BB962C8B-B14F-4D97-AF65-F5344CB8AC3E}">
        <p14:creationId xmlns:p14="http://schemas.microsoft.com/office/powerpoint/2010/main" val="15067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3769CFD-6C03-42BB-A047-6DE4928A72BE}" type="slidenum">
              <a:rPr lang="de-DE"/>
              <a:pPr>
                <a:defRPr/>
              </a:pPr>
              <a:t>‹Nr.›</a:t>
            </a:fld>
            <a:endParaRPr lang="de-DE"/>
          </a:p>
        </p:txBody>
      </p:sp>
    </p:spTree>
    <p:extLst>
      <p:ext uri="{BB962C8B-B14F-4D97-AF65-F5344CB8AC3E}">
        <p14:creationId xmlns:p14="http://schemas.microsoft.com/office/powerpoint/2010/main" val="287951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2B5F032-DFB8-4D75-8B9B-411BBB4B9B3C}" type="slidenum">
              <a:rPr lang="de-DE"/>
              <a:pPr>
                <a:defRPr/>
              </a:pPr>
              <a:t>‹Nr.›</a:t>
            </a:fld>
            <a:endParaRPr lang="de-DE"/>
          </a:p>
        </p:txBody>
      </p:sp>
    </p:spTree>
    <p:extLst>
      <p:ext uri="{BB962C8B-B14F-4D97-AF65-F5344CB8AC3E}">
        <p14:creationId xmlns:p14="http://schemas.microsoft.com/office/powerpoint/2010/main" val="320506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0781008-C749-4F0A-B9A2-9C07C46EBFA0}" type="slidenum">
              <a:rPr lang="de-DE"/>
              <a:pPr>
                <a:defRPr/>
              </a:pPr>
              <a:t>‹Nr.›</a:t>
            </a:fld>
            <a:endParaRPr lang="de-DE"/>
          </a:p>
        </p:txBody>
      </p:sp>
    </p:spTree>
    <p:extLst>
      <p:ext uri="{BB962C8B-B14F-4D97-AF65-F5344CB8AC3E}">
        <p14:creationId xmlns:p14="http://schemas.microsoft.com/office/powerpoint/2010/main" val="388557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5BDC0F1-7634-4099-8529-B03ECC35FD54}" type="slidenum">
              <a:rPr lang="de-DE"/>
              <a:pPr>
                <a:defRPr/>
              </a:pPr>
              <a:t>‹Nr.›</a:t>
            </a:fld>
            <a:endParaRPr lang="de-DE"/>
          </a:p>
        </p:txBody>
      </p:sp>
    </p:spTree>
    <p:extLst>
      <p:ext uri="{BB962C8B-B14F-4D97-AF65-F5344CB8AC3E}">
        <p14:creationId xmlns:p14="http://schemas.microsoft.com/office/powerpoint/2010/main" val="355184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14B3D4D-12D3-4081-B79A-E61A1DE41CEF}" type="slidenum">
              <a:rPr lang="de-DE"/>
              <a:pPr>
                <a:defRPr/>
              </a:pPr>
              <a:t>‹Nr.›</a:t>
            </a:fld>
            <a:endParaRPr lang="de-DE"/>
          </a:p>
        </p:txBody>
      </p:sp>
    </p:spTree>
    <p:extLst>
      <p:ext uri="{BB962C8B-B14F-4D97-AF65-F5344CB8AC3E}">
        <p14:creationId xmlns:p14="http://schemas.microsoft.com/office/powerpoint/2010/main" val="401915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9FA51FA-86A6-4964-84F8-3A63AED8746F}" type="slidenum">
              <a:rPr lang="de-DE"/>
              <a:pPr>
                <a:defRPr/>
              </a:pPr>
              <a:t>‹Nr.›</a:t>
            </a:fld>
            <a:endParaRPr lang="de-DE"/>
          </a:p>
        </p:txBody>
      </p:sp>
    </p:spTree>
    <p:extLst>
      <p:ext uri="{BB962C8B-B14F-4D97-AF65-F5344CB8AC3E}">
        <p14:creationId xmlns:p14="http://schemas.microsoft.com/office/powerpoint/2010/main" val="169456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A74DB38-12BF-47F9-A485-CB2DED540B40}" type="slidenum">
              <a:rPr lang="de-DE"/>
              <a:pPr>
                <a:defRPr/>
              </a:pPr>
              <a:t>‹Nr.›</a:t>
            </a:fld>
            <a:endParaRPr lang="de-DE"/>
          </a:p>
        </p:txBody>
      </p:sp>
    </p:spTree>
    <p:extLst>
      <p:ext uri="{BB962C8B-B14F-4D97-AF65-F5344CB8AC3E}">
        <p14:creationId xmlns:p14="http://schemas.microsoft.com/office/powerpoint/2010/main" val="143865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D349FA1-4806-40E0-937A-355B59F3ABF8}" type="slidenum">
              <a:rPr lang="de-DE"/>
              <a:pPr>
                <a:defRPr/>
              </a:pPr>
              <a:t>‹Nr.›</a:t>
            </a:fld>
            <a:endParaRPr lang="de-DE"/>
          </a:p>
        </p:txBody>
      </p:sp>
    </p:spTree>
    <p:extLst>
      <p:ext uri="{BB962C8B-B14F-4D97-AF65-F5344CB8AC3E}">
        <p14:creationId xmlns:p14="http://schemas.microsoft.com/office/powerpoint/2010/main" val="78800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C3C5C94-D7FC-45B2-9C33-8AA5DF01AF5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google.ch/url?sa=i&amp;rct=j&amp;q=&amp;esrc=s&amp;frm=1&amp;source=images&amp;cd=&amp;cad=rja&amp;docid=so2rOZR-3UBRiM&amp;tbnid=Tr8YvpY-F1HWbM:&amp;ved=0CAUQjRw&amp;url=http://www.xn--vierzig-m2a.ch/page6/page13/page13.html&amp;ei=1xR8UdXSFIjDPJH9gIAC&amp;psig=AFQjCNE8Eh44quqMVpGNmbvmN7WRYq8LQg&amp;ust=1367172667200743" TargetMode="External"/><Relationship Id="rId3" Type="http://schemas.openxmlformats.org/officeDocument/2006/relationships/image" Target="../media/image5.png"/><Relationship Id="rId7" Type="http://schemas.openxmlformats.org/officeDocument/2006/relationships/hyperlink" Target="http://www.google.ch/url?sa=i&amp;rct=j&amp;q=&amp;esrc=s&amp;frm=1&amp;source=images&amp;cd=&amp;cad=rja&amp;docid=wddRpLdDsGKWUM&amp;tbnid=c8TJK0vW6KUYnM:&amp;ved=0CAUQjRw&amp;url=http://www.cleantech-inside.ch/de/show/company/Migros&amp;ei=wRN8UbfJG8a1PJ6xgOAM&amp;bvm=bv.45645796,d.ZWU&amp;psig=AFQjCNHgmiPX5plt4ZSpNupS5peocd31MA&amp;ust=1367172409587018" TargetMode="Externa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gif"/><Relationship Id="rId11" Type="http://schemas.openxmlformats.org/officeDocument/2006/relationships/hyperlink" Target="http://www.google.ch/url?sa=i&amp;rct=j&amp;q=&amp;esrc=s&amp;frm=1&amp;source=images&amp;cd=&amp;cad=rja&amp;docid=RFNdrsy1YCi0YM&amp;tbnid=Es-m1fOA566hNM:&amp;ved=0CAUQjRw&amp;url=http://www.walo.ch/de/walo-intern/&amp;ei=kxR8UaPONYKfO97dgdgJ&amp;psig=AFQjCNEV0FzccQI5l8bBPvj66oN8C9rTEQ&amp;ust=1367172607028528" TargetMode="External"/><Relationship Id="rId5"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www.google.ch/url?sa=i&amp;rct=j&amp;q=&amp;esrc=s&amp;frm=1&amp;source=images&amp;cd=&amp;cad=rja&amp;docid=GEnB4mQt_cZBQM&amp;tbnid=XVW6vnFCw9JUeM:&amp;ved=0CAUQjRw&amp;url=http://www.ledergerber-mode.ch/&amp;ei=RhR8UeKmCcGPO9T8gKAN&amp;psig=AFQjCNFGDT1xiwMgNFYUqki5-C0LSdqU0g&amp;ust=1367172482316964" TargetMode="External"/><Relationship Id="rId1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 Id="rId5" Type="http://schemas.openxmlformats.org/officeDocument/2006/relationships/image" Target="../media/image5.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gif"/><Relationship Id="rId4" Type="http://schemas.openxmlformats.org/officeDocument/2006/relationships/hyperlink" Target="http://www.google.ch/url?sa=i&amp;rct=j&amp;q=&amp;esrc=s&amp;frm=1&amp;source=images&amp;cd=&amp;cad=rja&amp;docid=nlNv0WtIcDnr8M&amp;tbnid=KSSfY_8NGtNSmM:&amp;ved=0CAUQjRw&amp;url=http://www.kulturagenda.baden.ch/&amp;ei=MgJ8UfiJGoT7PPD2gbgM&amp;bvm=bv.45645796,d.ZWU&amp;psig=AFQjCNE3NF1wVKSsIo7O9d5nNGTWwVwm5w&amp;ust=13671679010139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1939925" y="333375"/>
            <a:ext cx="521335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de-DE" sz="6000" dirty="0"/>
              <a:t>SCHULE</a:t>
            </a:r>
          </a:p>
          <a:p>
            <a:pPr algn="ctr">
              <a:defRPr/>
            </a:pPr>
            <a:r>
              <a:rPr lang="de-DE" sz="4000" b="1" dirty="0"/>
              <a:t>TRIFFT</a:t>
            </a:r>
          </a:p>
          <a:p>
            <a:pPr algn="ctr">
              <a:defRPr/>
            </a:pPr>
            <a:r>
              <a:rPr lang="de-DE" sz="6000" dirty="0"/>
              <a:t>WIRTSCHAFT</a:t>
            </a:r>
            <a:endParaRPr lang="de-DE" sz="8000" b="1" dirty="0">
              <a:solidFill>
                <a:schemeClr val="accent2"/>
              </a:solidFill>
              <a:effectLst>
                <a:outerShdw blurRad="38100" dist="38100" dir="2700000" algn="tl">
                  <a:srgbClr val="C0C0C0"/>
                </a:outerShdw>
              </a:effectLst>
              <a:latin typeface="Arial Rounded MT Bold" pitchFamily="34" charset="0"/>
            </a:endParaRPr>
          </a:p>
        </p:txBody>
      </p:sp>
      <p:sp>
        <p:nvSpPr>
          <p:cNvPr id="2051" name="Rechteck 1"/>
          <p:cNvSpPr>
            <a:spLocks noChangeArrowheads="1"/>
          </p:cNvSpPr>
          <p:nvPr/>
        </p:nvSpPr>
        <p:spPr bwMode="auto">
          <a:xfrm>
            <a:off x="539750" y="2997200"/>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b="1" dirty="0"/>
              <a:t>Die </a:t>
            </a:r>
          </a:p>
          <a:p>
            <a:pPr algn="ctr"/>
            <a:r>
              <a:rPr lang="de-DE" b="1" dirty="0"/>
              <a:t>UNTERNEHMERGRUPPE WETTBEWERBSFÄHIGKEIT und LPLUS </a:t>
            </a:r>
          </a:p>
          <a:p>
            <a:pPr algn="ctr"/>
            <a:r>
              <a:rPr lang="de-DE" b="1" dirty="0"/>
              <a:t>bieten ein Netzwerk an Firmen und stellen Übungsfelder zur Verfügung. </a:t>
            </a:r>
            <a:endParaRPr lang="de-CH" dirty="0"/>
          </a:p>
        </p:txBody>
      </p:sp>
      <p:pic>
        <p:nvPicPr>
          <p:cNvPr id="2052" name="Picture 4" descr="LPlus logo 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495925"/>
            <a:ext cx="22701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527675"/>
            <a:ext cx="202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707904" y="4638399"/>
            <a:ext cx="1728193" cy="353943"/>
          </a:xfrm>
          <a:prstGeom prst="rect">
            <a:avLst/>
          </a:prstGeom>
        </p:spPr>
        <p:txBody>
          <a:bodyPr wrap="square">
            <a:spAutoFit/>
          </a:bodyPr>
          <a:lstStyle/>
          <a:p>
            <a:r>
              <a:rPr lang="de-CH" sz="1600" b="1" dirty="0" smtClean="0"/>
              <a:t>  </a:t>
            </a:r>
            <a:r>
              <a:rPr lang="de-CH" sz="1700" b="1" dirty="0" err="1" smtClean="0"/>
              <a:t>Pfaffechappe</a:t>
            </a:r>
            <a:endParaRPr lang="de-CH" sz="1700" dirty="0"/>
          </a:p>
        </p:txBody>
      </p:sp>
      <p:pic>
        <p:nvPicPr>
          <p:cNvPr id="1026" name="Picture 2" descr="http://www.kulturagenda.baden.ch/pictures/logo_baden_redesign.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4952999"/>
            <a:ext cx="13335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9219"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9220"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92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Rent a Stift</a:t>
            </a:r>
          </a:p>
        </p:txBody>
      </p:sp>
      <p:sp>
        <p:nvSpPr>
          <p:cNvPr id="9227" name="Textfeld 1"/>
          <p:cNvSpPr txBox="1">
            <a:spLocks noChangeArrowheads="1"/>
          </p:cNvSpPr>
          <p:nvPr/>
        </p:nvSpPr>
        <p:spPr bwMode="auto">
          <a:xfrm>
            <a:off x="4945063" y="1030288"/>
            <a:ext cx="3730625" cy="2062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sz="1600" dirty="0" smtClean="0">
                <a:solidFill>
                  <a:schemeClr val="accent2"/>
                </a:solidFill>
              </a:rPr>
              <a:t>Mit der Sprache der Jugend und mit noch frischen Eindrücken werden  Erfahrungen im </a:t>
            </a:r>
            <a:r>
              <a:rPr lang="de-CH" sz="1600" dirty="0" err="1" smtClean="0">
                <a:solidFill>
                  <a:schemeClr val="accent2"/>
                </a:solidFill>
              </a:rPr>
              <a:t>Berufwahlprozess</a:t>
            </a:r>
            <a:r>
              <a:rPr lang="de-CH" sz="1600" dirty="0" smtClean="0">
                <a:solidFill>
                  <a:schemeClr val="accent2"/>
                </a:solidFill>
              </a:rPr>
              <a:t> </a:t>
            </a:r>
            <a:r>
              <a:rPr lang="de-CH" sz="1600" dirty="0">
                <a:solidFill>
                  <a:schemeClr val="accent2"/>
                </a:solidFill>
              </a:rPr>
              <a:t>f</a:t>
            </a:r>
            <a:r>
              <a:rPr lang="de-CH" sz="1600" dirty="0" smtClean="0">
                <a:solidFill>
                  <a:schemeClr val="accent2"/>
                </a:solidFill>
              </a:rPr>
              <a:t>ür Übertritt und Lehrbeginn beschrieben. </a:t>
            </a:r>
          </a:p>
          <a:p>
            <a:pPr algn="just" eaLnBrk="1" hangingPunct="1">
              <a:defRPr/>
            </a:pPr>
            <a:endParaRPr lang="de-CH" sz="1600" dirty="0" smtClean="0">
              <a:solidFill>
                <a:schemeClr val="accent2"/>
              </a:solidFill>
            </a:endParaRPr>
          </a:p>
          <a:p>
            <a:pPr eaLnBrk="1" hangingPunct="1">
              <a:defRPr/>
            </a:pPr>
            <a:r>
              <a:rPr lang="de-CH" sz="1600" spc="-40" dirty="0">
                <a:solidFill>
                  <a:schemeClr val="accent2"/>
                </a:solidFill>
                <a:sym typeface="Wingdings"/>
              </a:rPr>
              <a:t> </a:t>
            </a:r>
            <a:r>
              <a:rPr lang="de-CH" sz="1600" spc="-20" dirty="0" smtClean="0">
                <a:solidFill>
                  <a:schemeClr val="accent2"/>
                </a:solidFill>
              </a:rPr>
              <a:t>Was ist zu beachten</a:t>
            </a:r>
            <a:r>
              <a:rPr lang="de-CH" sz="1600" spc="-20" dirty="0">
                <a:solidFill>
                  <a:schemeClr val="accent2"/>
                </a:solidFill>
              </a:rPr>
              <a:t>?</a:t>
            </a:r>
            <a:endParaRPr lang="de-CH" sz="1600" spc="-20" dirty="0" smtClean="0">
              <a:solidFill>
                <a:schemeClr val="accent2"/>
              </a:solidFill>
            </a:endParaRPr>
          </a:p>
          <a:p>
            <a:pPr eaLnBrk="1" hangingPunct="1">
              <a:defRPr/>
            </a:pPr>
            <a:r>
              <a:rPr lang="de-CH" sz="1600" spc="-40" dirty="0">
                <a:solidFill>
                  <a:schemeClr val="accent2"/>
                </a:solidFill>
                <a:sym typeface="Wingdings"/>
              </a:rPr>
              <a:t> </a:t>
            </a:r>
            <a:r>
              <a:rPr lang="de-CH" sz="1600" spc="-40" dirty="0" smtClean="0">
                <a:solidFill>
                  <a:schemeClr val="accent2"/>
                </a:solidFill>
              </a:rPr>
              <a:t>Was würde ich heute anders machen?</a:t>
            </a:r>
          </a:p>
          <a:p>
            <a:pPr eaLnBrk="1" hangingPunct="1">
              <a:defRPr/>
            </a:pPr>
            <a:r>
              <a:rPr lang="de-CH" sz="1600" spc="-40" dirty="0" smtClean="0">
                <a:solidFill>
                  <a:schemeClr val="accent2"/>
                </a:solidFill>
                <a:sym typeface="Wingdings"/>
              </a:rPr>
              <a:t> </a:t>
            </a:r>
            <a:r>
              <a:rPr lang="de-CH" sz="1600" spc="-40" dirty="0" smtClean="0">
                <a:solidFill>
                  <a:schemeClr val="accent2"/>
                </a:solidFill>
              </a:rPr>
              <a:t>Wer gibt Hilfestellung/Informationen?</a:t>
            </a:r>
            <a:endParaRPr lang="de-CH" sz="1200" spc="-40" dirty="0" smtClean="0"/>
          </a:p>
        </p:txBody>
      </p:sp>
      <p:pic>
        <p:nvPicPr>
          <p:cNvPr id="12"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0093" y="1124744"/>
            <a:ext cx="3176266" cy="211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5842" y="3397418"/>
            <a:ext cx="4838441" cy="321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7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2291"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12292"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1229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5"/>
          <p:cNvSpPr txBox="1">
            <a:spLocks noChangeArrowheads="1"/>
          </p:cNvSpPr>
          <p:nvPr/>
        </p:nvSpPr>
        <p:spPr bwMode="auto">
          <a:xfrm>
            <a:off x="1560513" y="463550"/>
            <a:ext cx="5748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200" b="1">
                <a:solidFill>
                  <a:schemeClr val="accent2"/>
                </a:solidFill>
                <a:latin typeface="Arial Rounded MT Bold" pitchFamily="34" charset="0"/>
              </a:rPr>
              <a:t>Ein voller Erfolg</a:t>
            </a:r>
            <a:endParaRPr lang="de-DE" sz="3200" b="1">
              <a:solidFill>
                <a:schemeClr val="accent2"/>
              </a:solidFill>
              <a:latin typeface="Arial Rounded MT Bold" pitchFamily="34" charset="0"/>
            </a:endParaRPr>
          </a:p>
        </p:txBody>
      </p:sp>
      <p:sp>
        <p:nvSpPr>
          <p:cNvPr id="9" name="Textfeld 4"/>
          <p:cNvSpPr txBox="1">
            <a:spLocks noChangeArrowheads="1"/>
          </p:cNvSpPr>
          <p:nvPr/>
        </p:nvSpPr>
        <p:spPr bwMode="auto">
          <a:xfrm>
            <a:off x="1619250" y="1435100"/>
            <a:ext cx="72850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defRPr/>
            </a:pPr>
            <a:r>
              <a:rPr lang="de-CH" sz="2400" dirty="0" smtClean="0">
                <a:solidFill>
                  <a:schemeClr val="accent2"/>
                </a:solidFill>
              </a:rPr>
              <a:t>Simultanes Bewerben:	 ~ 80 Gesprächen</a:t>
            </a:r>
          </a:p>
          <a:p>
            <a:pPr eaLnBrk="1" hangingPunct="1">
              <a:buFont typeface="Wingdings" pitchFamily="2" charset="2"/>
              <a:buChar char="§"/>
              <a:defRPr/>
            </a:pPr>
            <a:r>
              <a:rPr lang="de-CH" sz="2400" dirty="0" err="1" smtClean="0">
                <a:solidFill>
                  <a:schemeClr val="accent2"/>
                </a:solidFill>
              </a:rPr>
              <a:t>Rent</a:t>
            </a:r>
            <a:r>
              <a:rPr lang="de-CH" sz="2400" dirty="0" smtClean="0">
                <a:solidFill>
                  <a:schemeClr val="accent2"/>
                </a:solidFill>
              </a:rPr>
              <a:t> a Boss:		</a:t>
            </a:r>
            <a:r>
              <a:rPr lang="de-CH" sz="2400" dirty="0">
                <a:solidFill>
                  <a:schemeClr val="accent2"/>
                </a:solidFill>
              </a:rPr>
              <a:t> ~ </a:t>
            </a:r>
            <a:r>
              <a:rPr lang="de-CH" sz="2400" dirty="0" smtClean="0">
                <a:solidFill>
                  <a:schemeClr val="accent2"/>
                </a:solidFill>
              </a:rPr>
              <a:t>80 Schüler </a:t>
            </a:r>
          </a:p>
          <a:p>
            <a:pPr eaLnBrk="1" hangingPunct="1">
              <a:buFont typeface="Wingdings" pitchFamily="2" charset="2"/>
              <a:buChar char="§"/>
              <a:defRPr/>
            </a:pPr>
            <a:r>
              <a:rPr lang="de-CH" sz="2400" dirty="0" err="1">
                <a:solidFill>
                  <a:schemeClr val="accent2"/>
                </a:solidFill>
              </a:rPr>
              <a:t>Rent</a:t>
            </a:r>
            <a:r>
              <a:rPr lang="de-CH" sz="2400" dirty="0">
                <a:solidFill>
                  <a:schemeClr val="accent2"/>
                </a:solidFill>
              </a:rPr>
              <a:t> a </a:t>
            </a:r>
            <a:r>
              <a:rPr lang="de-CH" sz="2400" dirty="0" smtClean="0">
                <a:solidFill>
                  <a:schemeClr val="accent2"/>
                </a:solidFill>
              </a:rPr>
              <a:t>Stift:</a:t>
            </a:r>
            <a:r>
              <a:rPr lang="de-CH" sz="2400" dirty="0">
                <a:solidFill>
                  <a:schemeClr val="accent2"/>
                </a:solidFill>
              </a:rPr>
              <a:t>		 ~ </a:t>
            </a:r>
            <a:r>
              <a:rPr lang="de-CH" sz="2400" dirty="0" smtClean="0">
                <a:solidFill>
                  <a:schemeClr val="accent2"/>
                </a:solidFill>
              </a:rPr>
              <a:t>80 </a:t>
            </a:r>
            <a:r>
              <a:rPr lang="de-CH" sz="2400" dirty="0">
                <a:solidFill>
                  <a:schemeClr val="accent2"/>
                </a:solidFill>
              </a:rPr>
              <a:t>Schüler </a:t>
            </a:r>
            <a:endParaRPr lang="de-CH" sz="2400" dirty="0" smtClean="0">
              <a:solidFill>
                <a:schemeClr val="accent2"/>
              </a:solidFill>
            </a:endParaRPr>
          </a:p>
          <a:p>
            <a:pPr marL="0" indent="0" eaLnBrk="1" hangingPunct="1">
              <a:defRPr/>
            </a:pPr>
            <a:r>
              <a:rPr lang="de-CH" sz="2400" dirty="0" smtClean="0">
                <a:solidFill>
                  <a:schemeClr val="accent2"/>
                </a:solidFill>
              </a:rPr>
              <a:t>	</a:t>
            </a:r>
            <a:r>
              <a:rPr lang="de-CH" sz="800" dirty="0" smtClean="0">
                <a:solidFill>
                  <a:schemeClr val="accent2"/>
                </a:solidFill>
              </a:rPr>
              <a:t>		</a:t>
            </a:r>
          </a:p>
          <a:p>
            <a:pPr eaLnBrk="1" hangingPunct="1">
              <a:buFont typeface="Wingdings" pitchFamily="2" charset="2"/>
              <a:buChar char="§"/>
              <a:defRPr/>
            </a:pPr>
            <a:r>
              <a:rPr lang="de-CH" sz="2400" dirty="0">
                <a:solidFill>
                  <a:schemeClr val="accent2"/>
                </a:solidFill>
              </a:rPr>
              <a:t>P</a:t>
            </a:r>
            <a:r>
              <a:rPr lang="de-CH" sz="2400" dirty="0" smtClean="0">
                <a:solidFill>
                  <a:schemeClr val="accent2"/>
                </a:solidFill>
              </a:rPr>
              <a:t>ositive Rückmeldungen </a:t>
            </a:r>
            <a:r>
              <a:rPr lang="de-CH" sz="2000" dirty="0" smtClean="0">
                <a:solidFill>
                  <a:schemeClr val="accent2"/>
                </a:solidFill>
              </a:rPr>
              <a:t>(von Lehrern &amp; Schülern)</a:t>
            </a:r>
          </a:p>
          <a:p>
            <a:pPr marL="0" indent="0" eaLnBrk="1" hangingPunct="1">
              <a:defRPr/>
            </a:pPr>
            <a:endParaRPr lang="de-CH" sz="800" dirty="0" smtClean="0">
              <a:solidFill>
                <a:schemeClr val="accent2"/>
              </a:solidFill>
            </a:endParaRPr>
          </a:p>
          <a:p>
            <a:pPr eaLnBrk="1" hangingPunct="1">
              <a:buFont typeface="Wingdings" pitchFamily="2" charset="2"/>
              <a:buChar char="§"/>
              <a:defRPr/>
            </a:pPr>
            <a:r>
              <a:rPr lang="de-CH" sz="2400" dirty="0" smtClean="0">
                <a:solidFill>
                  <a:schemeClr val="accent2"/>
                </a:solidFill>
              </a:rPr>
              <a:t>Networking:  </a:t>
            </a:r>
            <a:r>
              <a:rPr lang="de-CH" sz="2400" dirty="0" err="1" smtClean="0">
                <a:solidFill>
                  <a:schemeClr val="accent2"/>
                </a:solidFill>
              </a:rPr>
              <a:t>Schulleitung-Lehrer-SchülerInnen</a:t>
            </a:r>
            <a:r>
              <a:rPr lang="de-CH" sz="2400" dirty="0" smtClean="0">
                <a:solidFill>
                  <a:schemeClr val="accent2"/>
                </a:solidFill>
              </a:rPr>
              <a:t>- 		   Wirtschaft  - Betriebe – Verbände</a:t>
            </a:r>
          </a:p>
          <a:p>
            <a:pPr marL="0" indent="0" eaLnBrk="1" hangingPunct="1">
              <a:defRPr/>
            </a:pPr>
            <a:endParaRPr lang="de-CH" sz="400" dirty="0">
              <a:solidFill>
                <a:schemeClr val="accent2"/>
              </a:solidFill>
            </a:endParaRPr>
          </a:p>
          <a:p>
            <a:pPr marL="0" indent="0" eaLnBrk="1" hangingPunct="1">
              <a:defRPr/>
            </a:pPr>
            <a:r>
              <a:rPr lang="de-CH" sz="2400" dirty="0" smtClean="0">
                <a:solidFill>
                  <a:schemeClr val="accent2"/>
                </a:solidFill>
              </a:rPr>
              <a:t> 		</a:t>
            </a:r>
            <a:r>
              <a:rPr lang="de-CH" sz="2400" dirty="0">
                <a:solidFill>
                  <a:schemeClr val="accent2"/>
                </a:solidFill>
              </a:rPr>
              <a:t> </a:t>
            </a:r>
            <a:r>
              <a:rPr lang="de-CH" sz="2400" dirty="0" smtClean="0">
                <a:solidFill>
                  <a:schemeClr val="accent2"/>
                </a:solidFill>
              </a:rPr>
              <a:t>  </a:t>
            </a:r>
            <a:r>
              <a:rPr lang="de-CH" sz="2400" dirty="0" smtClean="0">
                <a:solidFill>
                  <a:schemeClr val="accent2"/>
                </a:solidFill>
                <a:sym typeface="Wingdings"/>
              </a:rPr>
              <a:t></a:t>
            </a:r>
            <a:r>
              <a:rPr lang="de-CH" sz="2400" dirty="0" smtClean="0">
                <a:solidFill>
                  <a:schemeClr val="accent2"/>
                </a:solidFill>
              </a:rPr>
              <a:t> über diesen Anlass hinaus.</a:t>
            </a:r>
            <a:endParaRPr lang="de-CH" sz="2400" dirty="0" smtClean="0"/>
          </a:p>
          <a:p>
            <a:pPr marL="0" indent="0" eaLnBrk="1" hangingPunct="1">
              <a:defRPr/>
            </a:pPr>
            <a:r>
              <a:rPr lang="de-CH" sz="800" dirty="0" smtClean="0"/>
              <a:t> </a:t>
            </a:r>
          </a:p>
        </p:txBody>
      </p:sp>
      <p:pic>
        <p:nvPicPr>
          <p:cNvPr id="10"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59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3315"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13316"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288925"/>
            <a:ext cx="1333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0" descr="http://www.competec.ch/wp-content/themes/competec/gfx/competec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851275"/>
            <a:ext cx="1136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5"/>
          <p:cNvSpPr txBox="1">
            <a:spLocks noChangeArrowheads="1"/>
          </p:cNvSpPr>
          <p:nvPr/>
        </p:nvSpPr>
        <p:spPr bwMode="auto">
          <a:xfrm>
            <a:off x="1795463" y="1141413"/>
            <a:ext cx="544036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2800" b="1" dirty="0">
                <a:solidFill>
                  <a:schemeClr val="accent2"/>
                </a:solidFill>
                <a:latin typeface="Arial Rounded MT Bold" pitchFamily="34" charset="0"/>
                <a:ea typeface="MS PGothic" pitchFamily="34" charset="-128"/>
              </a:rPr>
              <a:t>Vielen Dank!</a:t>
            </a:r>
          </a:p>
          <a:p>
            <a:pPr eaLnBrk="1" hangingPunct="1">
              <a:spcBef>
                <a:spcPct val="50000"/>
              </a:spcBef>
            </a:pPr>
            <a:r>
              <a:rPr lang="de-CH" sz="2800" dirty="0">
                <a:solidFill>
                  <a:schemeClr val="accent2"/>
                </a:solidFill>
                <a:latin typeface="Arial Rounded MT Bold" pitchFamily="34" charset="0"/>
                <a:ea typeface="MS PGothic" pitchFamily="34" charset="-128"/>
              </a:rPr>
              <a:t>An alle, die zu diesem interessanten &amp; erfolgreichen</a:t>
            </a:r>
            <a:r>
              <a:rPr lang="de-CH" sz="1200" dirty="0">
                <a:latin typeface="Arial Rounded MT Bold" pitchFamily="34" charset="0"/>
                <a:ea typeface="MS PGothic" pitchFamily="34" charset="-128"/>
              </a:rPr>
              <a:t> </a:t>
            </a:r>
            <a:r>
              <a:rPr lang="de-CH" sz="2800" dirty="0">
                <a:solidFill>
                  <a:schemeClr val="accent2"/>
                </a:solidFill>
                <a:latin typeface="Arial Rounded MT Bold" pitchFamily="34" charset="0"/>
                <a:ea typeface="MS PGothic" pitchFamily="34" charset="-128"/>
              </a:rPr>
              <a:t>Projekt beigetragen haben.</a:t>
            </a:r>
          </a:p>
          <a:p>
            <a:pPr eaLnBrk="1" hangingPunct="1">
              <a:spcBef>
                <a:spcPct val="50000"/>
              </a:spcBef>
            </a:pPr>
            <a:endParaRPr lang="de-CH" sz="2800" b="1" dirty="0">
              <a:solidFill>
                <a:schemeClr val="accent2"/>
              </a:solidFill>
              <a:latin typeface="Arial Rounded MT Bold" pitchFamily="34" charset="0"/>
              <a:ea typeface="MS PGothic" pitchFamily="34" charset="-128"/>
            </a:endParaRPr>
          </a:p>
          <a:p>
            <a:pPr eaLnBrk="1" hangingPunct="1">
              <a:spcBef>
                <a:spcPct val="50000"/>
              </a:spcBef>
            </a:pPr>
            <a:r>
              <a:rPr lang="de-CH" sz="2800" b="1" dirty="0">
                <a:solidFill>
                  <a:schemeClr val="accent2"/>
                </a:solidFill>
                <a:latin typeface="Arial Rounded MT Bold" pitchFamily="34" charset="0"/>
                <a:ea typeface="MS PGothic" pitchFamily="34" charset="-128"/>
              </a:rPr>
              <a:t>Fragen?</a:t>
            </a:r>
          </a:p>
          <a:p>
            <a:pPr algn="ctr" eaLnBrk="1" hangingPunct="1">
              <a:spcBef>
                <a:spcPct val="50000"/>
              </a:spcBef>
            </a:pPr>
            <a:r>
              <a:rPr lang="de-CH" sz="2400" dirty="0" err="1">
                <a:solidFill>
                  <a:schemeClr val="accent2"/>
                </a:solidFill>
                <a:latin typeface="Arial Rounded MT Bold" pitchFamily="34" charset="0"/>
                <a:ea typeface="MS PGothic" pitchFamily="34" charset="-128"/>
              </a:rPr>
              <a:t>stefan.haas</a:t>
            </a:r>
            <a:r>
              <a:rPr lang="de-CH" sz="2400" dirty="0">
                <a:solidFill>
                  <a:schemeClr val="accent2"/>
                </a:solidFill>
                <a:latin typeface="Arial Rounded MT Bold" pitchFamily="34" charset="0"/>
                <a:ea typeface="MS PGothic" pitchFamily="34" charset="-128"/>
              </a:rPr>
              <a:t>@</a:t>
            </a:r>
            <a:r>
              <a:rPr lang="de-CH" sz="2400" dirty="0" err="1">
                <a:solidFill>
                  <a:schemeClr val="accent2"/>
                </a:solidFill>
                <a:latin typeface="Arial Rounded MT Bold" pitchFamily="34" charset="0"/>
                <a:ea typeface="MS PGothic" pitchFamily="34" charset="-128"/>
              </a:rPr>
              <a:t>go-lplus.ch</a:t>
            </a:r>
            <a:endParaRPr lang="de-CH" sz="2400" dirty="0">
              <a:solidFill>
                <a:schemeClr val="accent2"/>
              </a:solidFill>
              <a:latin typeface="Arial Rounded MT Bold" pitchFamily="34" charset="0"/>
              <a:ea typeface="MS PGothic" pitchFamily="34" charset="-128"/>
            </a:endParaRPr>
          </a:p>
          <a:p>
            <a:pPr algn="ctr" eaLnBrk="1" hangingPunct="1">
              <a:spcBef>
                <a:spcPct val="50000"/>
              </a:spcBef>
            </a:pPr>
            <a:r>
              <a:rPr lang="de-CH" sz="2400" dirty="0">
                <a:solidFill>
                  <a:schemeClr val="accent2"/>
                </a:solidFill>
                <a:latin typeface="Arial Rounded MT Bold" pitchFamily="34" charset="0"/>
                <a:ea typeface="MS PGothic" pitchFamily="34" charset="-128"/>
              </a:rPr>
              <a:t>www.go-lplus.ch</a:t>
            </a:r>
          </a:p>
        </p:txBody>
      </p:sp>
      <p:pic>
        <p:nvPicPr>
          <p:cNvPr id="18" name="Picture 2" descr="http://www.kulturagenda.baden.ch/pictures/logo_baden_redesign.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Plus logo 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76250"/>
            <a:ext cx="2952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108520" y="30591"/>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endParaRPr lang="de-CH" sz="1200" dirty="0">
              <a:solidFill>
                <a:srgbClr val="FFFFFF"/>
              </a:solidFill>
              <a:latin typeface="Tahoma"/>
              <a:ea typeface="Times New Roman"/>
            </a:endParaRP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3076" name="Rechteck 2"/>
          <p:cNvSpPr>
            <a:spLocks noChangeArrowheads="1"/>
          </p:cNvSpPr>
          <p:nvPr/>
        </p:nvSpPr>
        <p:spPr bwMode="auto">
          <a:xfrm>
            <a:off x="1476375" y="1858963"/>
            <a:ext cx="7200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de-DE" sz="2000" dirty="0">
                <a:solidFill>
                  <a:schemeClr val="accent2"/>
                </a:solidFill>
              </a:rPr>
              <a:t>Die UNTERNEHMREGRUPPE WETTBEWERBSFÄHIGKEIT und LPLUS bringen praxisnahes, unternehmerisches Gedankengut ins Klassenzimmer.</a:t>
            </a:r>
          </a:p>
          <a:p>
            <a:pPr algn="just"/>
            <a:endParaRPr lang="de-DE" sz="800" dirty="0">
              <a:solidFill>
                <a:schemeClr val="accent2"/>
              </a:solidFill>
            </a:endParaRPr>
          </a:p>
          <a:p>
            <a:pPr algn="just"/>
            <a:r>
              <a:rPr lang="de-DE" sz="2000" dirty="0">
                <a:solidFill>
                  <a:schemeClr val="accent2"/>
                </a:solidFill>
              </a:rPr>
              <a:t>So ergänzen wir den Berufswahlunterricht der Schulen mit Inhalten direkt aus der Berufswelt und der Wirtschaft.</a:t>
            </a:r>
          </a:p>
          <a:p>
            <a:pPr algn="just"/>
            <a:endParaRPr lang="de-DE" sz="800" dirty="0">
              <a:solidFill>
                <a:schemeClr val="accent2"/>
              </a:solidFill>
            </a:endParaRPr>
          </a:p>
          <a:p>
            <a:pPr algn="just"/>
            <a:r>
              <a:rPr lang="de-DE" sz="2000" dirty="0">
                <a:solidFill>
                  <a:schemeClr val="accent2"/>
                </a:solidFill>
              </a:rPr>
              <a:t>Diese wertvollen Erfahrungen bereichern den </a:t>
            </a:r>
            <a:r>
              <a:rPr lang="de-DE" sz="2000" dirty="0" err="1">
                <a:solidFill>
                  <a:schemeClr val="accent2"/>
                </a:solidFill>
              </a:rPr>
              <a:t>Informations-stand</a:t>
            </a:r>
            <a:r>
              <a:rPr lang="de-DE" sz="2000" dirty="0">
                <a:solidFill>
                  <a:schemeClr val="accent2"/>
                </a:solidFill>
              </a:rPr>
              <a:t> und ermöglichen somit wiederum den </a:t>
            </a:r>
            <a:r>
              <a:rPr lang="de-DE" sz="2000" dirty="0" err="1">
                <a:solidFill>
                  <a:schemeClr val="accent2"/>
                </a:solidFill>
              </a:rPr>
              <a:t>Entscheidungs-prozess</a:t>
            </a:r>
            <a:r>
              <a:rPr lang="de-DE" sz="2000" dirty="0">
                <a:solidFill>
                  <a:schemeClr val="accent2"/>
                </a:solidFill>
              </a:rPr>
              <a:t> nachhaltiger und breiter abgestützt durchzuführen.</a:t>
            </a:r>
          </a:p>
          <a:p>
            <a:pPr algn="just"/>
            <a:endParaRPr lang="de-CH" sz="400" dirty="0">
              <a:solidFill>
                <a:schemeClr val="accent2"/>
              </a:solidFill>
            </a:endParaRPr>
          </a:p>
        </p:txBody>
      </p:sp>
      <p:pic>
        <p:nvPicPr>
          <p:cNvPr id="6"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4099" name="Textfeld 1"/>
          <p:cNvSpPr txBox="1">
            <a:spLocks noChangeArrowheads="1"/>
          </p:cNvSpPr>
          <p:nvPr/>
        </p:nvSpPr>
        <p:spPr bwMode="auto">
          <a:xfrm>
            <a:off x="1334587" y="747212"/>
            <a:ext cx="61674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6000" b="1" dirty="0">
                <a:solidFill>
                  <a:schemeClr val="accent2"/>
                </a:solidFill>
              </a:rPr>
              <a:t>Willkommen </a:t>
            </a:r>
          </a:p>
          <a:p>
            <a:pPr algn="ctr" eaLnBrk="1" hangingPunct="1"/>
            <a:r>
              <a:rPr lang="de-CH" sz="4000" b="1" dirty="0">
                <a:solidFill>
                  <a:schemeClr val="accent2"/>
                </a:solidFill>
              </a:rPr>
              <a:t>zum</a:t>
            </a:r>
          </a:p>
          <a:p>
            <a:pPr algn="ctr" eaLnBrk="1" hangingPunct="1"/>
            <a:r>
              <a:rPr lang="de-CH" sz="6000" b="1" dirty="0">
                <a:solidFill>
                  <a:schemeClr val="accent2"/>
                </a:solidFill>
              </a:rPr>
              <a:t>Berufswahltag</a:t>
            </a:r>
            <a:r>
              <a:rPr lang="de-CH" sz="6000" dirty="0">
                <a:solidFill>
                  <a:schemeClr val="accent2"/>
                </a:solidFill>
              </a:rPr>
              <a:t> </a:t>
            </a:r>
          </a:p>
          <a:p>
            <a:pPr algn="ctr" eaLnBrk="1" hangingPunct="1"/>
            <a:endParaRPr lang="de-CH" sz="4000" dirty="0">
              <a:solidFill>
                <a:schemeClr val="accent2"/>
              </a:solidFill>
            </a:endParaRPr>
          </a:p>
          <a:p>
            <a:pPr algn="ctr" eaLnBrk="1" hangingPunct="1"/>
            <a:r>
              <a:rPr lang="de-CH" sz="4800" b="1" dirty="0" err="1" smtClean="0">
                <a:solidFill>
                  <a:schemeClr val="accent2"/>
                </a:solidFill>
              </a:rPr>
              <a:t>Pfaffechappe</a:t>
            </a:r>
            <a:r>
              <a:rPr lang="de-CH" sz="4800" b="1" dirty="0" smtClean="0">
                <a:solidFill>
                  <a:schemeClr val="accent2"/>
                </a:solidFill>
              </a:rPr>
              <a:t> Baden </a:t>
            </a:r>
            <a:r>
              <a:rPr lang="de-CH" sz="6000" b="1" dirty="0">
                <a:solidFill>
                  <a:schemeClr val="accent2"/>
                </a:solidFill>
              </a:rPr>
              <a:t>2013</a:t>
            </a:r>
          </a:p>
        </p:txBody>
      </p:sp>
      <p:sp>
        <p:nvSpPr>
          <p:cNvPr id="4100"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4101"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41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288925"/>
            <a:ext cx="1333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0" descr="http://www.competec.ch/wp-content/themes/competec/gfx/competec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538" y="3821113"/>
            <a:ext cx="1136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kulturagenda.baden.ch/pictures/logo_baden_redesign.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cleantech-inside.ch/uploads/logo_migro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3040" y="1845525"/>
            <a:ext cx="1053148" cy="1968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MQEBUUEhIWERQVGBsXFBgYFxYTHBgbGhcWFBgWGBgdGyYeFxooHRgVHy8gIywpLCwuFh4xNTAqNSYrLCkBCQoKDQwOGg8PFykfHBwqKSkpKSkpKSkpKSksKSkpKSkpLCkpKSkpKSksLCkpKSwpLCksKSwpKSkpKSkpKSkpLP/AABEIADABUAMBIgACEQEDEQH/xAAbAAADAQEBAQEAAAAAAAAAAAAABAUDAgYBB//EAEEQAAEDAgMFAwcJBwUBAAAAAAEAAgMEEQUSIQYxQVFxE2GBByKRobHB0RQyMzRCcoKy8CMkU3SSwuE1NlJi8Rb/xAAWAQEBAQAAAAAAAAAAAAAAAAAAAQL/xAAZEQEBAQEBAQAAAAAAAAAAAAAAEQFBMVH/2gAMAwEAAhEDEQA/AP1TZve/oPerqhbN739B701imJljgyMXefG19w6rOeLvqmhSPkVTa/a68vdustcJxIyXa/R7fC/A+KtIpIU/FsT7IAN1cfUOawipKhwzGXKTw+OiUjHFvrMf4fzq6vNVErzOwSCzmloNuPnXv616CqqBGwuO4evuUw1qhRIHzz3cHdm3h+uKHVktO8CQ52Hj+uPcrSLaEriExbE5zTY2uD6FMo6qeVtmm1jq828ANEpF1Cn0skkbHmY3y6g6apOGeeoJLXdm0fq3eUpFxCiVc08LdXBwO51tQe9UMKnc+IOcbnX2pSG0KPU4jJJJ2cOltCem/oF8nhqI25u0z21IslIsoSuHV3asvuI0I71LOJSidzW+dqQ1unh4BKReUGp+ut6t9iaghqA9pc4OaT5wFtPUkcRlyVWa17ZdOem5TTHokKU6mqHi5kDOTRw6lc4biT+0MUu/cD38u9WkV0JTEq8QsvvJ0aP1wSMENRKMxkyA7hZKRZQo9LiEjJezl1voD13dQt8bqXRsaWmxLreolKRRQosUlRM0FpDBbed7jxO5UqHPkHafO1vu56JUMIQhUCFzJKGglxDQN5OgHiUMkDgCCCDqCNQeiDpCzhna/wCa4OtobEHXlotEAhZxVDX3yuDrb7EG3W25aIBCyNSwODS5ocdzbi58N68VsHVPfiWLtc9zgyeMMBcSGjI/RoJs0dEHukLiWZrBdxDRzJAHpK6a4EXBuEEPZve/oPel+0d8qcWtzuBNhu3aJjZve/oPes5T2NVmPzSb+B3+tY410/8ALJ/4I/qS9DSSfKM7mZQb31HEKuZW2zXFud9PSp1BiT5ZSABkF9ba8gqhSuGaraDuu34q+oGMNMc7ZOGh9G8frmrcc7XNzAgjmrhqNiw/eY/w/nW20b/MaObvYEnW1IfUtLTcBzRf8QVDH4C6K4+yb+G4rP1WVHUTNjaGw3FtDffxus69k0zQDFaxvvHIhOYNVh8YF/OboR71xiuKdnYMsXcRvsPirxH2qYRSkHQhgB9S+bP/AER+8fctMQJ+TOzb8ov10Wez/wBF+I+5OnBtA60XVw959y2wdtoWd4v6yvmMwF8RtvGvo3+pL4HXN7MMJALd19LjfonTjfHPoXdR7QuMJdamvyzH2rLHK1uTICCSRu1sBrqtsGbenA53HrKdOJWDyPaXFjM50vra2/4epU3VU5FuxGv/AGSWDzdlK5j/ADb6eI3e0q1VVQjaXE9O88gmeGp+B0j48+dtr2tu70tR/XHdXJ/CKx8ocXAWvYWFuvuSFH9cd1cnxV9QKofvg6t9ivrzuITBlXmO4FpPoV1MeiXn8Q0q2kc2e2yutmaW5gRl530UJru2qrt1aDfwbx9KmmDaFxMjR3e0/wCAnRVz/wAAf1JbaKE3a8dOnEe/0KtS1TZGhwPXuPIp0RqyCaV7XGPKR3g8bpnaP6Nv3v7XIqsVd2oZHZ24HjrfX0BG0f0bfvf2uQO4cP2TPuhMpfDvomfdC4pcUjkdlaTe19xCqG0IQqPyLyZ7FwVsE76sGdjaqZscJc4RtOYFz8oIzPO653AC3FcYHsi0YvV4cJZBQMaycwB5DXFwaBGSDmyecSRfXK297L0Xka+pT/zc/wCYLnBP9y1/8tD/AGIJ2I7Pw4TjGHOom9gyqdJDPG0nK4BoLTYnfd3qFuKZ2qD8TxdmGmRzKWKLt6kMJaZLkBrCR9nVunee6zXlB/1PBv5iT8jEtHIKbal5k80VdK1sR4FzS27ev7M6IM9svJ1T0dI+qw5po6mmb2jXRud5wbq5rwSQRa/o10W+1W20xwilkpzkqK8xQsI0yOkHnkeIIB4XCv8AlIxNlPhVU55AzROjb3ueMgA5nW/gV4HafD30mDYRI9ptSzwSzDW7Qbv18bC3MoPW0nkgw5sQbJCZpbefM57+0c7i/MHaG+o5KT5K6Y01VizJJHS9lMwGR5u5wa2SznHictrnuX6RDO17A9rg5rgHNcNQQRcEHlZfm/k9nbVVeNGJwLZZgGO3g+ZKzMOYuL9EEjZsUOLOkrcVqInF73Np6eSdrGxRg2F2Zgcx58bX4p/BJoMPxiGCgnZJR1jH5oWStmEUrBmDm2JyAi2/fryFuPJJs7Q1NCWT0sL6mCR8c2dgLgcxy38NPwkcF6ER4ZSYnBTRUTPlLw6QOjjj/ZAA+c83BbcXtYH1oPW0eHsivlvrvub7l3U0jZBZwvy7uhWyEEv/AOej5u9I+Cfp6ZsYs0WH63rVCkGVRTNkbZwuEiNn4r/aPdf/AAqaEgTdhUZc02tltaxsNDdNkL6hUTpsCicb6t6H4rSlwiOM3AueBOqdQpMKzngD2lp3HeuaWkbE3K29r311WyFQvXVnZMzEX1slI8PhmaH5ct99jZPzwB7S1wuCpjcHkZfs5bA8x+gpqucVpo4obNABcQOZNjcp3CI8sLb8r+k3S0eClzs0rzIeXD/z0KqAmYFavDWS6uGvMaFLM2fiB1zHqfgqaEiVzHGGgACwG4JePDmNkMgvmN+OmvcmkKgSkuGMdJnIJPXTdbcm0IJr8AiJuLjuB+KbpaNkQs0W58SepW6FIOZIw4EEXB3hTn7PxE6Zh4/EKmhWBWkw5kXzRrzOpXdXRtlADr2BvobcCPet0IOIog1oaNwFglqTC2ROzNve1tTdOIQCEIQS9ntnIaGN0cGbK+R0hzOzHM/U68u5fKbZuGOslq25u2mY1j/Ou2zbWs3gdAqqEEvFdnIamanmkzZ6Z5fFZ1hdwAOYcRoFntJsnTYgxrKmPNkN2OBLHsOmrHDUbh6ByVhCDyFN5MKUSMkmkqKwxm8baid8zWnmGnQnqvUV1DHPG6KVgkjeMr2uFwQVuhB4qHyT0rW9mJqvsP4HymQR2/45Qfm911b2f2RpqB8zqdhZ2xaXNv5oyAtaGj7IsSrSEHlcY8m9JUVBqAZqaZ3z308roC/72Xed2vcnNm9iaagc98TXOlk+klke6WR3Gxe7W3cFeQg//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3" name="AutoShape 6" descr="data:image/jpeg;base64,/9j/4AAQSkZJRgABAQAAAQABAAD/2wCEAAkGBhMQEBUUEhIWERQVGBsXFBgYFxYTHBgbGhcWFBgWGBgdGyYeFxooHRgVHy8gIywpLCwuFh4xNTAqNSYrLCkBCQoKDQwOGg8PFykfHBwqKSkpKSkpKSkpKSksKSkpKSkpLCkpKSkpKSksLCkpKSwpLCksKSwpKSkpKSkpKSkpLP/AABEIADABUAMBIgACEQEDEQH/xAAbAAADAQEBAQEAAAAAAAAAAAAABAUDAgYBB//EAEEQAAEDAgMFAwcJBwUBAAAAAAEAAgMEEQUSIQYxQVFxE2GBByKRobHB0RQyMzRCcoKy8CMkU3SSwuE1NlJi8Rb/xAAWAQEBAQAAAAAAAAAAAAAAAAAAAQL/xAAZEQEBAQEBAQAAAAAAAAAAAAAAEQFBMVH/2gAMAwEAAhEDEQA/AP1TZve/oPerqhbN739B701imJljgyMXefG19w6rOeLvqmhSPkVTa/a68vdustcJxIyXa/R7fC/A+KtIpIU/FsT7IAN1cfUOawipKhwzGXKTw+OiUjHFvrMf4fzq6vNVErzOwSCzmloNuPnXv616CqqBGwuO4evuUw1qhRIHzz3cHdm3h+uKHVktO8CQ52Hj+uPcrSLaEriExbE5zTY2uD6FMo6qeVtmm1jq828ANEpF1Cn0skkbHmY3y6g6apOGeeoJLXdm0fq3eUpFxCiVc08LdXBwO51tQe9UMKnc+IOcbnX2pSG0KPU4jJJJ2cOltCem/oF8nhqI25u0z21IslIsoSuHV3asvuI0I71LOJSidzW+dqQ1unh4BKReUGp+ut6t9iaghqA9pc4OaT5wFtPUkcRlyVWa17ZdOem5TTHokKU6mqHi5kDOTRw6lc4biT+0MUu/cD38u9WkV0JTEq8QsvvJ0aP1wSMENRKMxkyA7hZKRZQo9LiEjJezl1voD13dQt8bqXRsaWmxLreolKRRQosUlRM0FpDBbed7jxO5UqHPkHafO1vu56JUMIQhUCFzJKGglxDQN5OgHiUMkDgCCCDqCNQeiDpCzhna/wCa4OtobEHXlotEAhZxVDX3yuDrb7EG3W25aIBCyNSwODS5ocdzbi58N68VsHVPfiWLtc9zgyeMMBcSGjI/RoJs0dEHukLiWZrBdxDRzJAHpK6a4EXBuEEPZve/oPel+0d8qcWtzuBNhu3aJjZve/oPes5T2NVmPzSb+B3+tY410/8ALJ/4I/qS9DSSfKM7mZQb31HEKuZW2zXFud9PSp1BiT5ZSABkF9ba8gqhSuGaraDuu34q+oGMNMc7ZOGh9G8frmrcc7XNzAgjmrhqNiw/eY/w/nW20b/MaObvYEnW1IfUtLTcBzRf8QVDH4C6K4+yb+G4rP1WVHUTNjaGw3FtDffxus69k0zQDFaxvvHIhOYNVh8YF/OboR71xiuKdnYMsXcRvsPirxH2qYRSkHQhgB9S+bP/AER+8fctMQJ+TOzb8ov10Wez/wBF+I+5OnBtA60XVw959y2wdtoWd4v6yvmMwF8RtvGvo3+pL4HXN7MMJALd19LjfonTjfHPoXdR7QuMJdamvyzH2rLHK1uTICCSRu1sBrqtsGbenA53HrKdOJWDyPaXFjM50vra2/4epU3VU5FuxGv/AGSWDzdlK5j/ADb6eI3e0q1VVQjaXE9O88gmeGp+B0j48+dtr2tu70tR/XHdXJ/CKx8ocXAWvYWFuvuSFH9cd1cnxV9QKofvg6t9ivrzuITBlXmO4FpPoV1MeiXn8Q0q2kc2e2yutmaW5gRl530UJru2qrt1aDfwbx9KmmDaFxMjR3e0/wCAnRVz/wAAf1JbaKE3a8dOnEe/0KtS1TZGhwPXuPIp0RqyCaV7XGPKR3g8bpnaP6Nv3v7XIqsVd2oZHZ24HjrfX0BG0f0bfvf2uQO4cP2TPuhMpfDvomfdC4pcUjkdlaTe19xCqG0IQqPyLyZ7FwVsE76sGdjaqZscJc4RtOYFz8oIzPO653AC3FcYHsi0YvV4cJZBQMaycwB5DXFwaBGSDmyecSRfXK297L0Xka+pT/zc/wCYLnBP9y1/8tD/AGIJ2I7Pw4TjGHOom9gyqdJDPG0nK4BoLTYnfd3qFuKZ2qD8TxdmGmRzKWKLt6kMJaZLkBrCR9nVunee6zXlB/1PBv5iT8jEtHIKbal5k80VdK1sR4FzS27ev7M6IM9svJ1T0dI+qw5po6mmb2jXRud5wbq5rwSQRa/o10W+1W20xwilkpzkqK8xQsI0yOkHnkeIIB4XCv8AlIxNlPhVU55AzROjb3ueMgA5nW/gV4HafD30mDYRI9ptSzwSzDW7Qbv18bC3MoPW0nkgw5sQbJCZpbefM57+0c7i/MHaG+o5KT5K6Y01VizJJHS9lMwGR5u5wa2SznHictrnuX6RDO17A9rg5rgHNcNQQRcEHlZfm/k9nbVVeNGJwLZZgGO3g+ZKzMOYuL9EEjZsUOLOkrcVqInF73Np6eSdrGxRg2F2Zgcx58bX4p/BJoMPxiGCgnZJR1jH5oWStmEUrBmDm2JyAi2/fryFuPJJs7Q1NCWT0sL6mCR8c2dgLgcxy38NPwkcF6ER4ZSYnBTRUTPlLw6QOjjj/ZAA+c83BbcXtYH1oPW0eHsivlvrvub7l3U0jZBZwvy7uhWyEEv/AOej5u9I+Cfp6ZsYs0WH63rVCkGVRTNkbZwuEiNn4r/aPdf/AAqaEgTdhUZc02tltaxsNDdNkL6hUTpsCicb6t6H4rSlwiOM3AueBOqdQpMKzngD2lp3HeuaWkbE3K29r311WyFQvXVnZMzEX1slI8PhmaH5ct99jZPzwB7S1wuCpjcHkZfs5bA8x+gpqucVpo4obNABcQOZNjcp3CI8sLb8r+k3S0eClzs0rzIeXD/z0KqAmYFavDWS6uGvMaFLM2fiB1zHqfgqaEiVzHGGgACwG4JePDmNkMgvmN+OmvcmkKgSkuGMdJnIJPXTdbcm0IJr8AiJuLjuB+KbpaNkQs0W58SepW6FIOZIw4EEXB3hTn7PxE6Zh4/EKmhWBWkw5kXzRrzOpXdXRtlADr2BvobcCPet0IOIog1oaNwFglqTC2ROzNve1tTdOIQCEIQS9ntnIaGN0cGbK+R0hzOzHM/U68u5fKbZuGOslq25u2mY1j/Ou2zbWs3gdAqqEEvFdnIamanmkzZ6Z5fFZ1hdwAOYcRoFntJsnTYgxrKmPNkN2OBLHsOmrHDUbh6ByVhCDyFN5MKUSMkmkqKwxm8baid8zWnmGnQnqvUV1DHPG6KVgkjeMr2uFwQVuhB4qHyT0rW9mJqvsP4HymQR2/45Qfm911b2f2RpqB8zqdhZ2xaXNv5oyAtaGj7IsSrSEHlcY8m9JUVBqAZqaZ3z308roC/72Xed2vcnNm9iaagc98TXOlk+klke6WR3Gxe7W3cFeQg//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176" name="Picture 8" descr="http://www.ledergerber-mode.ch/includes/logo.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425" y="5517233"/>
            <a:ext cx="1786228" cy="25517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walo.ch/fileadmin/media/ueberuns/WALO_logo_rgb.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77923" y="4221088"/>
            <a:ext cx="1088265" cy="108826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xn--vierzig-m2a.ch/page6/page13/files/logo_planzer.gi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5783" y="3053129"/>
            <a:ext cx="1309569" cy="76798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7774434" y="2257698"/>
            <a:ext cx="1200298" cy="830997"/>
          </a:xfrm>
          <a:prstGeom prst="rect">
            <a:avLst/>
          </a:prstGeom>
        </p:spPr>
        <p:txBody>
          <a:bodyPr wrap="square">
            <a:spAutoFit/>
          </a:bodyPr>
          <a:lstStyle/>
          <a:p>
            <a:pPr algn="r"/>
            <a:r>
              <a:rPr lang="de-CH" b="1" cap="small" dirty="0" smtClean="0"/>
              <a:t>CMC</a:t>
            </a:r>
            <a:r>
              <a:rPr lang="de-CH" sz="1000" b="1" cap="small" dirty="0" smtClean="0"/>
              <a:t> </a:t>
            </a:r>
          </a:p>
          <a:p>
            <a:pPr algn="r"/>
            <a:r>
              <a:rPr lang="de-CH" sz="1000" b="1" cap="small" dirty="0" smtClean="0"/>
              <a:t>Coaching </a:t>
            </a:r>
          </a:p>
          <a:p>
            <a:pPr algn="r"/>
            <a:r>
              <a:rPr lang="de-CH" sz="1000" b="1" cap="small" dirty="0" smtClean="0"/>
              <a:t>Mediation </a:t>
            </a:r>
          </a:p>
          <a:p>
            <a:pPr algn="r"/>
            <a:r>
              <a:rPr lang="de-CH" sz="1000" b="1" cap="small" dirty="0" smtClean="0"/>
              <a:t>Consulting</a:t>
            </a:r>
            <a:r>
              <a:rPr lang="de-CH" sz="1000" b="1" dirty="0" smtClean="0"/>
              <a:t> </a:t>
            </a:r>
            <a:endParaRPr lang="de-CH"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5123"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5124"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512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3"/>
          <p:cNvSpPr txBox="1">
            <a:spLocks noChangeArrowheads="1"/>
          </p:cNvSpPr>
          <p:nvPr/>
        </p:nvSpPr>
        <p:spPr bwMode="auto">
          <a:xfrm>
            <a:off x="1334586" y="1526381"/>
            <a:ext cx="7569701" cy="2622699"/>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CH" sz="3600" b="1" dirty="0" smtClean="0">
                <a:solidFill>
                  <a:schemeClr val="accent2"/>
                </a:solidFill>
                <a:latin typeface="+mj-lt"/>
                <a:cs typeface="Tahoma" pitchFamily="34" charset="0"/>
              </a:rPr>
              <a:t>Wähle </a:t>
            </a:r>
            <a:r>
              <a:rPr lang="de-CH" sz="3600" b="1" dirty="0">
                <a:solidFill>
                  <a:schemeClr val="accent2"/>
                </a:solidFill>
                <a:latin typeface="+mj-lt"/>
                <a:cs typeface="Tahoma" pitchFamily="34" charset="0"/>
              </a:rPr>
              <a:t>einen Beruf, </a:t>
            </a:r>
            <a:r>
              <a:rPr lang="de-CH" sz="3600" b="1" dirty="0" smtClean="0">
                <a:solidFill>
                  <a:schemeClr val="accent2"/>
                </a:solidFill>
                <a:latin typeface="+mj-lt"/>
                <a:cs typeface="Tahoma" pitchFamily="34" charset="0"/>
              </a:rPr>
              <a:t>den </a:t>
            </a:r>
            <a:r>
              <a:rPr lang="de-CH" sz="3600" b="1" dirty="0">
                <a:solidFill>
                  <a:schemeClr val="accent2"/>
                </a:solidFill>
                <a:latin typeface="+mj-lt"/>
                <a:cs typeface="Tahoma" pitchFamily="34" charset="0"/>
              </a:rPr>
              <a:t>du liebst, </a:t>
            </a:r>
            <a:endParaRPr lang="de-CH" sz="3600" dirty="0">
              <a:solidFill>
                <a:schemeClr val="accent2"/>
              </a:solidFill>
              <a:latin typeface="+mj-lt"/>
              <a:cs typeface="Tahoma" pitchFamily="34" charset="0"/>
            </a:endParaRPr>
          </a:p>
          <a:p>
            <a:r>
              <a:rPr lang="de-CH" sz="3600" b="1" dirty="0" smtClean="0">
                <a:solidFill>
                  <a:schemeClr val="accent2"/>
                </a:solidFill>
                <a:latin typeface="+mj-lt"/>
                <a:cs typeface="Tahoma" pitchFamily="34" charset="0"/>
              </a:rPr>
              <a:t>und </a:t>
            </a:r>
            <a:r>
              <a:rPr lang="de-CH" sz="3600" b="1" dirty="0">
                <a:solidFill>
                  <a:schemeClr val="accent2"/>
                </a:solidFill>
                <a:latin typeface="+mj-lt"/>
                <a:cs typeface="Tahoma" pitchFamily="34" charset="0"/>
              </a:rPr>
              <a:t>du brauchst keinen </a:t>
            </a:r>
            <a:r>
              <a:rPr lang="de-CH" sz="3600" b="1" dirty="0" smtClean="0">
                <a:solidFill>
                  <a:schemeClr val="accent2"/>
                </a:solidFill>
                <a:latin typeface="+mj-lt"/>
                <a:cs typeface="Tahoma" pitchFamily="34" charset="0"/>
              </a:rPr>
              <a:t>Tag in </a:t>
            </a:r>
            <a:r>
              <a:rPr lang="de-CH" sz="3600" b="1" dirty="0">
                <a:solidFill>
                  <a:schemeClr val="accent2"/>
                </a:solidFill>
                <a:latin typeface="+mj-lt"/>
                <a:cs typeface="Tahoma" pitchFamily="34" charset="0"/>
              </a:rPr>
              <a:t>deinem Leben </a:t>
            </a:r>
            <a:r>
              <a:rPr lang="de-CH" sz="3600" b="1" dirty="0" smtClean="0">
                <a:solidFill>
                  <a:schemeClr val="accent2"/>
                </a:solidFill>
                <a:latin typeface="+mj-lt"/>
                <a:cs typeface="Tahoma" pitchFamily="34" charset="0"/>
              </a:rPr>
              <a:t>mehr </a:t>
            </a:r>
            <a:r>
              <a:rPr lang="de-CH" sz="3600" b="1" dirty="0">
                <a:solidFill>
                  <a:schemeClr val="accent2"/>
                </a:solidFill>
                <a:latin typeface="+mj-lt"/>
                <a:cs typeface="Tahoma" pitchFamily="34" charset="0"/>
              </a:rPr>
              <a:t>zu arbeiten</a:t>
            </a:r>
            <a:r>
              <a:rPr lang="de-CH" sz="3600" b="1" dirty="0" smtClean="0">
                <a:solidFill>
                  <a:schemeClr val="accent2"/>
                </a:solidFill>
                <a:latin typeface="+mj-lt"/>
                <a:cs typeface="Tahoma" pitchFamily="34" charset="0"/>
              </a:rPr>
              <a:t>.</a:t>
            </a:r>
          </a:p>
          <a:p>
            <a:endParaRPr lang="de-CH" sz="2000" b="1" dirty="0">
              <a:solidFill>
                <a:schemeClr val="accent2"/>
              </a:solidFill>
              <a:latin typeface="+mj-lt"/>
              <a:cs typeface="Tahoma" pitchFamily="34" charset="0"/>
            </a:endParaRPr>
          </a:p>
          <a:p>
            <a:r>
              <a:rPr lang="de-CH" sz="1200" dirty="0" smtClean="0">
                <a:solidFill>
                  <a:schemeClr val="accent2"/>
                </a:solidFill>
                <a:latin typeface="Tahoma" pitchFamily="34" charset="0"/>
                <a:ea typeface="Tahoma" pitchFamily="34" charset="0"/>
                <a:cs typeface="Tahoma" pitchFamily="34" charset="0"/>
              </a:rPr>
              <a:t>					Konfuzius</a:t>
            </a:r>
            <a:r>
              <a:rPr lang="de-CH" sz="1200" dirty="0">
                <a:solidFill>
                  <a:schemeClr val="accent2"/>
                </a:solidFill>
                <a:latin typeface="Tahoma" pitchFamily="34" charset="0"/>
                <a:ea typeface="Tahoma" pitchFamily="34" charset="0"/>
                <a:cs typeface="Tahoma" pitchFamily="34" charset="0"/>
              </a:rPr>
              <a:t>, chinesischer Philosoph</a:t>
            </a:r>
            <a:r>
              <a:rPr lang="de-CH" sz="1200" dirty="0" smtClean="0">
                <a:solidFill>
                  <a:schemeClr val="accent2"/>
                </a:solidFill>
                <a:latin typeface="Tahoma" pitchFamily="34" charset="0"/>
                <a:ea typeface="Tahoma" pitchFamily="34" charset="0"/>
                <a:cs typeface="Tahoma" pitchFamily="34" charset="0"/>
              </a:rPr>
              <a:t>,     </a:t>
            </a:r>
          </a:p>
          <a:p>
            <a:r>
              <a:rPr lang="de-CH" sz="1200" dirty="0" smtClean="0">
                <a:solidFill>
                  <a:schemeClr val="accent2"/>
                </a:solidFill>
                <a:latin typeface="Tahoma" pitchFamily="34" charset="0"/>
                <a:ea typeface="Tahoma" pitchFamily="34" charset="0"/>
                <a:cs typeface="Tahoma" pitchFamily="34" charset="0"/>
              </a:rPr>
              <a:t> 					551 </a:t>
            </a:r>
            <a:r>
              <a:rPr lang="de-CH" sz="1200" dirty="0">
                <a:solidFill>
                  <a:schemeClr val="accent2"/>
                </a:solidFill>
                <a:latin typeface="Tahoma" pitchFamily="34" charset="0"/>
                <a:ea typeface="Tahoma" pitchFamily="34" charset="0"/>
                <a:cs typeface="Tahoma" pitchFamily="34" charset="0"/>
              </a:rPr>
              <a:t>v. Chr. bis 479 v. Chr.</a:t>
            </a:r>
          </a:p>
          <a:p>
            <a:pPr algn="just"/>
            <a:endParaRPr lang="de-CH" sz="800" dirty="0">
              <a:solidFill>
                <a:schemeClr val="accent2"/>
              </a:solidFill>
              <a:latin typeface="Tahoma" pitchFamily="34" charset="0"/>
              <a:cs typeface="Tahoma" pitchFamily="34" charset="0"/>
            </a:endParaRPr>
          </a:p>
          <a:p>
            <a:pPr algn="just"/>
            <a:r>
              <a:rPr lang="de-CH" sz="800" dirty="0">
                <a:solidFill>
                  <a:schemeClr val="accent2"/>
                </a:solidFill>
                <a:latin typeface="Arial Unicode MS" pitchFamily="34" charset="-128"/>
                <a:ea typeface="Arial Unicode MS" pitchFamily="34" charset="-128"/>
                <a:cs typeface="Arial Unicode MS" pitchFamily="34" charset="-128"/>
              </a:rPr>
              <a:t>		 </a:t>
            </a:r>
          </a:p>
          <a:p>
            <a:endParaRPr lang="de-CH" sz="800" dirty="0">
              <a:solidFill>
                <a:schemeClr val="accent2"/>
              </a:solidFill>
              <a:latin typeface="Tahoma" pitchFamily="34" charset="0"/>
              <a:cs typeface="Tahoma" pitchFamily="34" charset="0"/>
            </a:endParaRPr>
          </a:p>
        </p:txBody>
      </p:sp>
      <p:sp>
        <p:nvSpPr>
          <p:cNvPr id="5130" name="Rectangle 7"/>
          <p:cNvSpPr>
            <a:spLocks noChangeArrowheads="1"/>
          </p:cNvSpPr>
          <p:nvPr/>
        </p:nvSpPr>
        <p:spPr bwMode="auto">
          <a:xfrm>
            <a:off x="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2414588" algn="l"/>
              </a:tabLst>
            </a:pPr>
            <a:endParaRPr lang="de-DE"/>
          </a:p>
        </p:txBody>
      </p:sp>
      <p:pic>
        <p:nvPicPr>
          <p:cNvPr id="11"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7171"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7172"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717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Simultanes Bewerben</a:t>
            </a:r>
          </a:p>
        </p:txBody>
      </p:sp>
      <p:pic>
        <p:nvPicPr>
          <p:cNvPr id="717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63" y="1196975"/>
            <a:ext cx="2728912"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Textfeld 9"/>
          <p:cNvSpPr txBox="1">
            <a:spLocks noChangeArrowheads="1"/>
          </p:cNvSpPr>
          <p:nvPr/>
        </p:nvSpPr>
        <p:spPr bwMode="auto">
          <a:xfrm>
            <a:off x="1306513" y="4652963"/>
            <a:ext cx="7088187" cy="1323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sz="1600" dirty="0" smtClean="0">
                <a:solidFill>
                  <a:schemeClr val="accent2"/>
                </a:solidFill>
              </a:rPr>
              <a:t>Die </a:t>
            </a:r>
            <a:r>
              <a:rPr lang="de-CH" sz="1600" dirty="0" err="1" smtClean="0">
                <a:solidFill>
                  <a:schemeClr val="accent2"/>
                </a:solidFill>
              </a:rPr>
              <a:t>SchülerInnen</a:t>
            </a:r>
            <a:r>
              <a:rPr lang="de-CH" sz="1600" dirty="0" smtClean="0">
                <a:solidFill>
                  <a:schemeClr val="accent2"/>
                </a:solidFill>
              </a:rPr>
              <a:t> können in einem wirklichkeitsnahen Bewerbungsgespräch </a:t>
            </a:r>
            <a:r>
              <a:rPr lang="de-CH" sz="1600" spc="-30" dirty="0" smtClean="0">
                <a:solidFill>
                  <a:schemeClr val="accent2"/>
                </a:solidFill>
              </a:rPr>
              <a:t>bei Fachleuten erste Erfahrungen sammeln. Das Vorbereiten auf das Gespräch</a:t>
            </a:r>
            <a:r>
              <a:rPr lang="de-CH" sz="1600" dirty="0" smtClean="0">
                <a:solidFill>
                  <a:schemeClr val="accent2"/>
                </a:solidFill>
              </a:rPr>
              <a:t> und das Erstellen des eigenen Dossiers gehört ebenso zur Aufgabe. </a:t>
            </a:r>
          </a:p>
          <a:p>
            <a:pPr algn="just" eaLnBrk="1" hangingPunct="1">
              <a:defRPr/>
            </a:pPr>
            <a:r>
              <a:rPr lang="de-CH" sz="1600" dirty="0" smtClean="0">
                <a:solidFill>
                  <a:schemeClr val="accent2"/>
                </a:solidFill>
              </a:rPr>
              <a:t>Die Bewerber </a:t>
            </a:r>
            <a:r>
              <a:rPr lang="de-CH" sz="1600" spc="-10" dirty="0" smtClean="0">
                <a:solidFill>
                  <a:schemeClr val="accent2"/>
                </a:solidFill>
              </a:rPr>
              <a:t>erhalten wertvolle Rückmeldungen zu Berufsfindung, Auftritt und Unterlagen.</a:t>
            </a:r>
            <a:endParaRPr lang="de-CH" sz="1200" spc="-10" dirty="0" smtClean="0">
              <a:solidFill>
                <a:schemeClr val="accent2"/>
              </a:solidFill>
            </a:endParaRP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1738" y="1628800"/>
            <a:ext cx="3895391"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kulturagenda.baden.ch/pictures/logo_baden_redesign.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7171"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7172"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717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Simultanes Bewerben</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332937"/>
            <a:ext cx="3456384" cy="22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810" y="1332936"/>
            <a:ext cx="3142199" cy="225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9721" y="3820555"/>
            <a:ext cx="3142199" cy="209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7" y="3820555"/>
            <a:ext cx="3428184" cy="223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Gerade Verbindung 2"/>
          <p:cNvCxnSpPr/>
          <p:nvPr/>
        </p:nvCxnSpPr>
        <p:spPr>
          <a:xfrm>
            <a:off x="1412755" y="6012091"/>
            <a:ext cx="3758055" cy="9197"/>
          </a:xfrm>
          <a:prstGeom prst="line">
            <a:avLst/>
          </a:prstGeom>
          <a:ln w="2032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2" descr="http://www.kulturagenda.baden.ch/pictures/logo_baden_redesign.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77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48235"/>
            <a:ext cx="3485228" cy="231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pic>
        <p:nvPicPr>
          <p:cNvPr id="204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593188"/>
            <a:ext cx="3714224" cy="247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8196"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819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Rent a Boss</a:t>
            </a:r>
          </a:p>
        </p:txBody>
      </p:sp>
      <p:sp>
        <p:nvSpPr>
          <p:cNvPr id="8203" name="Textfeld 10"/>
          <p:cNvSpPr txBox="1">
            <a:spLocks noChangeArrowheads="1"/>
          </p:cNvSpPr>
          <p:nvPr/>
        </p:nvSpPr>
        <p:spPr bwMode="auto">
          <a:xfrm>
            <a:off x="1295129" y="5157191"/>
            <a:ext cx="7848871" cy="8309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600" spc="-20" dirty="0">
                <a:solidFill>
                  <a:schemeClr val="accent2"/>
                </a:solidFill>
              </a:rPr>
              <a:t>Der Chef selbst stellt sich und seine Firma vor. Welche Menschen und Qualifikationen sind für einen Arbeitgeber wichtig? Welches Verhalten ist erwünscht? Was geht gar nicht? Welche Kriterien werden bei der Auswahl künftiger Auszubildenden beachtet?</a:t>
            </a:r>
            <a:endParaRPr lang="de-CH" sz="1200" spc="-20" dirty="0">
              <a:solidFill>
                <a:schemeClr val="accent2"/>
              </a:solidFill>
            </a:endParaRPr>
          </a:p>
        </p:txBody>
      </p:sp>
      <p:pic>
        <p:nvPicPr>
          <p:cNvPr id="12" name="Picture 2" descr="http://www.kulturagenda.baden.ch/pictures/logo_baden_redesign.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9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8195"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8196"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819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Rent a Boss</a:t>
            </a:r>
          </a:p>
        </p:txBody>
      </p:sp>
      <p:pic>
        <p:nvPicPr>
          <p:cNvPr id="12"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2365" y="963110"/>
            <a:ext cx="7441923" cy="495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94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05573" y="0"/>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9219"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9220"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pic>
        <p:nvPicPr>
          <p:cNvPr id="92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de-CH" sz="3000" b="1">
                <a:solidFill>
                  <a:schemeClr val="accent2"/>
                </a:solidFill>
                <a:latin typeface="Arial Rounded MT Bold" pitchFamily="34" charset="0"/>
              </a:rPr>
              <a:t>Rent a Stift</a:t>
            </a:r>
          </a:p>
        </p:txBody>
      </p:sp>
      <p:sp>
        <p:nvSpPr>
          <p:cNvPr id="9227" name="Textfeld 1"/>
          <p:cNvSpPr txBox="1">
            <a:spLocks noChangeArrowheads="1"/>
          </p:cNvSpPr>
          <p:nvPr/>
        </p:nvSpPr>
        <p:spPr bwMode="auto">
          <a:xfrm>
            <a:off x="4945063" y="1030288"/>
            <a:ext cx="3730625" cy="2062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sz="1600" dirty="0" smtClean="0">
                <a:solidFill>
                  <a:schemeClr val="accent2"/>
                </a:solidFill>
              </a:rPr>
              <a:t>Mit der Sprache der Jugend und mit noch frischen Eindrücken werden  Erfahrungen im </a:t>
            </a:r>
            <a:r>
              <a:rPr lang="de-CH" sz="1600" dirty="0" err="1" smtClean="0">
                <a:solidFill>
                  <a:schemeClr val="accent2"/>
                </a:solidFill>
              </a:rPr>
              <a:t>Berufwahlprozess</a:t>
            </a:r>
            <a:r>
              <a:rPr lang="de-CH" sz="1600" dirty="0" smtClean="0">
                <a:solidFill>
                  <a:schemeClr val="accent2"/>
                </a:solidFill>
              </a:rPr>
              <a:t> </a:t>
            </a:r>
            <a:r>
              <a:rPr lang="de-CH" sz="1600" dirty="0">
                <a:solidFill>
                  <a:schemeClr val="accent2"/>
                </a:solidFill>
              </a:rPr>
              <a:t>f</a:t>
            </a:r>
            <a:r>
              <a:rPr lang="de-CH" sz="1600" dirty="0" smtClean="0">
                <a:solidFill>
                  <a:schemeClr val="accent2"/>
                </a:solidFill>
              </a:rPr>
              <a:t>ür Übertritt und Lehrbeginn beschrieben. </a:t>
            </a:r>
          </a:p>
          <a:p>
            <a:pPr algn="just" eaLnBrk="1" hangingPunct="1">
              <a:defRPr/>
            </a:pPr>
            <a:endParaRPr lang="de-CH" sz="1600" dirty="0" smtClean="0">
              <a:solidFill>
                <a:schemeClr val="accent2"/>
              </a:solidFill>
            </a:endParaRPr>
          </a:p>
          <a:p>
            <a:pPr eaLnBrk="1" hangingPunct="1">
              <a:defRPr/>
            </a:pPr>
            <a:r>
              <a:rPr lang="de-CH" sz="1600" spc="-40" dirty="0">
                <a:solidFill>
                  <a:schemeClr val="accent2"/>
                </a:solidFill>
                <a:sym typeface="Wingdings"/>
              </a:rPr>
              <a:t> </a:t>
            </a:r>
            <a:r>
              <a:rPr lang="de-CH" sz="1600" spc="-20" dirty="0" smtClean="0">
                <a:solidFill>
                  <a:schemeClr val="accent2"/>
                </a:solidFill>
              </a:rPr>
              <a:t>Was ist zu beachten</a:t>
            </a:r>
            <a:r>
              <a:rPr lang="de-CH" sz="1600" spc="-20" dirty="0">
                <a:solidFill>
                  <a:schemeClr val="accent2"/>
                </a:solidFill>
              </a:rPr>
              <a:t>?</a:t>
            </a:r>
            <a:endParaRPr lang="de-CH" sz="1600" spc="-20" dirty="0" smtClean="0">
              <a:solidFill>
                <a:schemeClr val="accent2"/>
              </a:solidFill>
            </a:endParaRPr>
          </a:p>
          <a:p>
            <a:pPr eaLnBrk="1" hangingPunct="1">
              <a:defRPr/>
            </a:pPr>
            <a:r>
              <a:rPr lang="de-CH" sz="1600" spc="-40" dirty="0">
                <a:solidFill>
                  <a:schemeClr val="accent2"/>
                </a:solidFill>
                <a:sym typeface="Wingdings"/>
              </a:rPr>
              <a:t> </a:t>
            </a:r>
            <a:r>
              <a:rPr lang="de-CH" sz="1600" spc="-40" dirty="0" smtClean="0">
                <a:solidFill>
                  <a:schemeClr val="accent2"/>
                </a:solidFill>
              </a:rPr>
              <a:t>Was würde ich heute anders machen?</a:t>
            </a:r>
          </a:p>
          <a:p>
            <a:pPr eaLnBrk="1" hangingPunct="1">
              <a:defRPr/>
            </a:pPr>
            <a:r>
              <a:rPr lang="de-CH" sz="1600" spc="-40" dirty="0" smtClean="0">
                <a:solidFill>
                  <a:schemeClr val="accent2"/>
                </a:solidFill>
                <a:sym typeface="Wingdings"/>
              </a:rPr>
              <a:t> </a:t>
            </a:r>
            <a:r>
              <a:rPr lang="de-CH" sz="1600" spc="-40" dirty="0" smtClean="0">
                <a:solidFill>
                  <a:schemeClr val="accent2"/>
                </a:solidFill>
              </a:rPr>
              <a:t>Wer gibt Hilfestellung/Informationen?</a:t>
            </a:r>
            <a:endParaRPr lang="de-CH" sz="1200" spc="-40" dirty="0" smtClean="0"/>
          </a:p>
        </p:txBody>
      </p:sp>
      <p:pic>
        <p:nvPicPr>
          <p:cNvPr id="12" name="Picture 2" descr="http://www.kulturagenda.baden.ch/pictures/logo_baden_redesign.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6093296"/>
            <a:ext cx="1333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4691" y="1268760"/>
            <a:ext cx="3165053" cy="210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4690" y="3573053"/>
            <a:ext cx="5863867" cy="306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Bildschirmpräsentation (4:3)</PresentationFormat>
  <Paragraphs>98</Paragraphs>
  <Slides>12</Slides>
  <Notes>12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Haas</dc:creator>
  <cp:lastModifiedBy>Stefan</cp:lastModifiedBy>
  <cp:revision>138</cp:revision>
  <cp:lastPrinted>2013-01-23T08:29:02Z</cp:lastPrinted>
  <dcterms:created xsi:type="dcterms:W3CDTF">2011-02-10T18:24:28Z</dcterms:created>
  <dcterms:modified xsi:type="dcterms:W3CDTF">2013-05-19T07:51:29Z</dcterms:modified>
</cp:coreProperties>
</file>